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9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8" r:id="rId29"/>
    <p:sldId id="285" r:id="rId30"/>
    <p:sldId id="289" r:id="rId31"/>
    <p:sldId id="290" r:id="rId32"/>
    <p:sldId id="292" r:id="rId33"/>
    <p:sldId id="298" r:id="rId34"/>
    <p:sldId id="294" r:id="rId35"/>
    <p:sldId id="296" r:id="rId36"/>
    <p:sldId id="297" r:id="rId37"/>
    <p:sldId id="300" r:id="rId38"/>
    <p:sldId id="301" r:id="rId39"/>
    <p:sldId id="302" r:id="rId40"/>
    <p:sldId id="299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32" y="152400"/>
            <a:ext cx="5029486" cy="68580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304" y="0"/>
            <a:ext cx="4105696" cy="2309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10200" y="3886200"/>
            <a:ext cx="3429000" cy="1569660"/>
          </a:xfrm>
          <a:prstGeom prst="rect">
            <a:avLst/>
          </a:prstGeom>
          <a:pattFill prst="sphere">
            <a:fgClr>
              <a:schemeClr val="bg2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     “FIT TO FLY” </a:t>
            </a:r>
          </a:p>
          <a:p>
            <a:r>
              <a:rPr lang="en-US" sz="2400" dirty="0" smtClean="0"/>
              <a:t>Assessments in Patients        	   with </a:t>
            </a:r>
          </a:p>
          <a:p>
            <a:r>
              <a:rPr lang="en-US" sz="2400" dirty="0" smtClean="0"/>
              <a:t> PULMONARY DISEASES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4080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72168"/>
            <a:ext cx="9143999" cy="2562032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In flight medical </a:t>
            </a:r>
            <a:r>
              <a:rPr lang="en-US" sz="2400" dirty="0" smtClean="0"/>
              <a:t>emergencies</a:t>
            </a:r>
            <a:r>
              <a:rPr lang="en-US" sz="2400" dirty="0"/>
              <a:t>, </a:t>
            </a:r>
            <a:r>
              <a:rPr lang="en-US" sz="2400" dirty="0" smtClean="0"/>
              <a:t>fourth leading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cause is Respiratory.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Close to </a:t>
            </a:r>
            <a:r>
              <a:rPr lang="en-US" dirty="0" smtClean="0"/>
              <a:t>4.5 </a:t>
            </a:r>
            <a:r>
              <a:rPr lang="en-US" dirty="0" smtClean="0"/>
              <a:t>billion  </a:t>
            </a:r>
            <a:r>
              <a:rPr lang="en-US" dirty="0"/>
              <a:t>people </a:t>
            </a:r>
            <a:r>
              <a:rPr lang="en-US" dirty="0" smtClean="0"/>
              <a:t>travelled </a:t>
            </a:r>
            <a:r>
              <a:rPr lang="en-US" dirty="0"/>
              <a:t>by air </a:t>
            </a:r>
            <a:r>
              <a:rPr lang="en-US" dirty="0" smtClean="0"/>
              <a:t>in the year 2024 year </a:t>
            </a:r>
            <a:r>
              <a:rPr lang="en-US" dirty="0" smtClean="0"/>
              <a:t>the </a:t>
            </a:r>
            <a:r>
              <a:rPr lang="en-US" dirty="0" smtClean="0"/>
              <a:t>world</a:t>
            </a:r>
          </a:p>
          <a:p>
            <a:r>
              <a:rPr lang="en-US" dirty="0"/>
              <a:t>In financial year 2024, the total air passenger traffic in </a:t>
            </a:r>
            <a:r>
              <a:rPr lang="en-US" b="1" dirty="0"/>
              <a:t>India</a:t>
            </a:r>
            <a:r>
              <a:rPr lang="en-US" dirty="0"/>
              <a:t> reached more than 220 million passengers. </a:t>
            </a:r>
            <a:r>
              <a:rPr lang="en-US" dirty="0" smtClean="0"/>
              <a:t>It’s </a:t>
            </a:r>
            <a:r>
              <a:rPr lang="en-US" dirty="0"/>
              <a:t>a huge increase compared to the previous year</a:t>
            </a:r>
            <a:r>
              <a:rPr lang="en-US" dirty="0" smtClean="0"/>
              <a:t>.</a:t>
            </a:r>
          </a:p>
          <a:p>
            <a:r>
              <a:rPr lang="en-US" dirty="0"/>
              <a:t>Given the rising age of </a:t>
            </a:r>
            <a:r>
              <a:rPr lang="en-US" dirty="0" smtClean="0"/>
              <a:t>populations, the </a:t>
            </a:r>
            <a:r>
              <a:rPr lang="en-US" dirty="0" smtClean="0"/>
              <a:t>age of </a:t>
            </a:r>
            <a:r>
              <a:rPr lang="en-US" dirty="0"/>
              <a:t>air travellers has also </a:t>
            </a:r>
            <a:r>
              <a:rPr lang="en-US" dirty="0" smtClean="0"/>
              <a:t>increased, with greater propensity </a:t>
            </a:r>
            <a:r>
              <a:rPr lang="en-US" dirty="0" smtClean="0"/>
              <a:t>for medical </a:t>
            </a:r>
            <a:r>
              <a:rPr lang="en-US" dirty="0" smtClean="0"/>
              <a:t>impairment.</a:t>
            </a:r>
          </a:p>
          <a:p>
            <a:r>
              <a:rPr lang="en-US" dirty="0"/>
              <a:t>Respiratory events are estimated to account for 12 percent of </a:t>
            </a:r>
            <a:r>
              <a:rPr lang="en-US" dirty="0" smtClean="0"/>
              <a:t>In Flight Medical Emergencies (IFME).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07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372168"/>
            <a:ext cx="8762999" cy="2485832"/>
          </a:xfrm>
        </p:spPr>
        <p:txBody>
          <a:bodyPr/>
          <a:lstStyle/>
          <a:p>
            <a:r>
              <a:rPr lang="en-US" sz="2400" dirty="0" smtClean="0"/>
              <a:t>Airlines are increasingly scrutinizing sick patents on board especially patents with Oxygen requirement 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Depending on the occurrence of </a:t>
            </a:r>
            <a:r>
              <a:rPr lang="en-US" dirty="0" smtClean="0"/>
              <a:t>medical emergency</a:t>
            </a:r>
            <a:r>
              <a:rPr lang="en-US" dirty="0"/>
              <a:t>, </a:t>
            </a:r>
            <a:r>
              <a:rPr lang="en-US" dirty="0" err="1" smtClean="0"/>
              <a:t>diversion,emergency</a:t>
            </a:r>
            <a:r>
              <a:rPr lang="en-US" dirty="0" smtClean="0"/>
              <a:t> landing of </a:t>
            </a:r>
            <a:r>
              <a:rPr lang="en-US" dirty="0" err="1" smtClean="0"/>
              <a:t>aeroplane</a:t>
            </a:r>
            <a:r>
              <a:rPr lang="en-US" dirty="0" smtClean="0"/>
              <a:t> </a:t>
            </a:r>
            <a:r>
              <a:rPr lang="en-US" dirty="0"/>
              <a:t>can cost anywhere between </a:t>
            </a:r>
            <a:r>
              <a:rPr lang="en-US" dirty="0" smtClean="0"/>
              <a:t>30,000 </a:t>
            </a:r>
            <a:r>
              <a:rPr lang="en-US" dirty="0"/>
              <a:t>and </a:t>
            </a:r>
            <a:r>
              <a:rPr lang="en-US" dirty="0" smtClean="0"/>
              <a:t>7,25,000 </a:t>
            </a:r>
            <a:r>
              <a:rPr lang="en-US" dirty="0" smtClean="0"/>
              <a:t>USD.</a:t>
            </a:r>
          </a:p>
          <a:p>
            <a:r>
              <a:rPr lang="en-US" dirty="0"/>
              <a:t>With more people traveling by air, the actual number of inflight medical events has been gradually increasing over the years.</a:t>
            </a:r>
          </a:p>
        </p:txBody>
      </p:sp>
    </p:spTree>
    <p:extLst>
      <p:ext uri="{BB962C8B-B14F-4D97-AF65-F5344CB8AC3E}">
        <p14:creationId xmlns:p14="http://schemas.microsoft.com/office/powerpoint/2010/main" val="313251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Flight is a Stress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Preflight stresses</a:t>
            </a:r>
          </a:p>
          <a:p>
            <a:r>
              <a:rPr lang="en-US" dirty="0" smtClean="0"/>
              <a:t>carrying </a:t>
            </a:r>
            <a:r>
              <a:rPr lang="en-US" dirty="0"/>
              <a:t>baggage</a:t>
            </a:r>
          </a:p>
          <a:p>
            <a:r>
              <a:rPr lang="en-US" dirty="0" smtClean="0"/>
              <a:t>walking </a:t>
            </a:r>
            <a:r>
              <a:rPr lang="en-US" dirty="0"/>
              <a:t>long distances</a:t>
            </a:r>
          </a:p>
          <a:p>
            <a:r>
              <a:rPr lang="en-US" dirty="0" smtClean="0"/>
              <a:t>being </a:t>
            </a:r>
            <a:r>
              <a:rPr lang="en-US" dirty="0"/>
              <a:t>delayed</a:t>
            </a:r>
          </a:p>
          <a:p>
            <a:r>
              <a:rPr lang="en-US" b="1" dirty="0" smtClean="0"/>
              <a:t>Inflight </a:t>
            </a:r>
            <a:r>
              <a:rPr lang="en-US" b="1" dirty="0"/>
              <a:t>stresses</a:t>
            </a:r>
          </a:p>
          <a:p>
            <a:r>
              <a:rPr lang="en-US" dirty="0" smtClean="0"/>
              <a:t>Lowered barometric </a:t>
            </a:r>
            <a:r>
              <a:rPr lang="en-US" dirty="0"/>
              <a:t>pressure and PiO2</a:t>
            </a:r>
          </a:p>
          <a:p>
            <a:r>
              <a:rPr lang="en-US" dirty="0" smtClean="0"/>
              <a:t>Noise</a:t>
            </a:r>
            <a:r>
              <a:rPr lang="en-US" dirty="0"/>
              <a:t>, vibration (including turbulence)</a:t>
            </a:r>
          </a:p>
          <a:p>
            <a:r>
              <a:rPr lang="en-US" dirty="0" smtClean="0"/>
              <a:t>Uncomfortable </a:t>
            </a:r>
            <a:r>
              <a:rPr lang="en-US" dirty="0"/>
              <a:t>temperatures and low humidity (10‐</a:t>
            </a:r>
          </a:p>
          <a:p>
            <a:r>
              <a:rPr lang="en-US" dirty="0"/>
              <a:t>20%)</a:t>
            </a:r>
          </a:p>
          <a:p>
            <a:r>
              <a:rPr lang="en-US" dirty="0" smtClean="0"/>
              <a:t>Jet </a:t>
            </a:r>
            <a:r>
              <a:rPr lang="en-US" dirty="0"/>
              <a:t>lag, and cramped seating</a:t>
            </a:r>
          </a:p>
        </p:txBody>
      </p:sp>
    </p:spTree>
    <p:extLst>
      <p:ext uri="{BB962C8B-B14F-4D97-AF65-F5344CB8AC3E}">
        <p14:creationId xmlns:p14="http://schemas.microsoft.com/office/powerpoint/2010/main" val="355736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5333999" cy="1219200"/>
          </a:xfrm>
        </p:spPr>
        <p:txBody>
          <a:bodyPr/>
          <a:lstStyle/>
          <a:p>
            <a:r>
              <a:rPr lang="en-US" sz="4000" dirty="0"/>
              <a:t>Flight 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924800" cy="61264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Commercial </a:t>
            </a:r>
            <a:r>
              <a:rPr lang="en-US" dirty="0"/>
              <a:t>aircraft typically operate at cruising altitudes of 30,000 to 40,000 </a:t>
            </a:r>
            <a:r>
              <a:rPr lang="en-US" dirty="0" smtClean="0"/>
              <a:t>feet</a:t>
            </a:r>
          </a:p>
          <a:p>
            <a:pPr marL="45720" indent="0">
              <a:buNone/>
            </a:pPr>
            <a:r>
              <a:rPr lang="en-US" dirty="0" smtClean="0"/>
              <a:t>As </a:t>
            </a:r>
            <a:r>
              <a:rPr lang="en-US" dirty="0"/>
              <a:t>altitude increases, ambient air pressure decreases, leading to a decrease in the oxygen </a:t>
            </a:r>
            <a:r>
              <a:rPr lang="en-US" dirty="0" smtClean="0"/>
              <a:t>tension</a:t>
            </a:r>
          </a:p>
          <a:p>
            <a:pPr marL="45720" indent="0">
              <a:buNone/>
            </a:pPr>
            <a:r>
              <a:rPr lang="en-US" dirty="0"/>
              <a:t>Pressurization of cabins on commercial airliners </a:t>
            </a:r>
            <a:r>
              <a:rPr lang="en-US" dirty="0" smtClean="0"/>
              <a:t>to simulate 8000-10000 feet limits </a:t>
            </a:r>
            <a:r>
              <a:rPr lang="en-US" dirty="0"/>
              <a:t>the decrease in air pressure, allowing the airplane or jet to cruise at altitudes up to 40,000 feet </a:t>
            </a:r>
            <a:r>
              <a:rPr lang="en-US" dirty="0" smtClean="0"/>
              <a:t> </a:t>
            </a:r>
            <a:r>
              <a:rPr lang="en-US" dirty="0"/>
              <a:t>without inducing extreme hypobaric stress in the passengers</a:t>
            </a:r>
          </a:p>
          <a:p>
            <a:pPr marL="45720" indent="0">
              <a:buNone/>
            </a:pPr>
            <a:r>
              <a:rPr lang="en-US" dirty="0" smtClean="0"/>
              <a:t>But Flying </a:t>
            </a:r>
            <a:r>
              <a:rPr lang="en-US" dirty="0"/>
              <a:t>at a high altitude can induce significant hypoxemia in patients with underlying lung disease, despite pressurization of airliner cabins. </a:t>
            </a:r>
            <a:endParaRPr lang="en-US" dirty="0"/>
          </a:p>
          <a:p>
            <a:pPr marL="45720" indent="0">
              <a:buNone/>
            </a:pPr>
            <a:r>
              <a:rPr lang="en-US" sz="1300" i="1" dirty="0"/>
              <a:t>Lee AP et al, </a:t>
            </a:r>
            <a:r>
              <a:rPr lang="en-US" sz="1300" i="1" dirty="0" err="1"/>
              <a:t>Paed</a:t>
            </a:r>
            <a:r>
              <a:rPr lang="en-US" sz="1300" i="1" dirty="0"/>
              <a:t> </a:t>
            </a:r>
            <a:r>
              <a:rPr lang="en-US" sz="1300" i="1" dirty="0" err="1"/>
              <a:t>Emerg</a:t>
            </a:r>
            <a:r>
              <a:rPr lang="en-US" sz="1300" i="1" dirty="0"/>
              <a:t> Care 2002 </a:t>
            </a:r>
            <a:r>
              <a:rPr lang="en-US" sz="1300" i="1" dirty="0" smtClean="0"/>
              <a:t>18:78‐80</a:t>
            </a:r>
          </a:p>
          <a:p>
            <a:pPr marL="45720" indent="0">
              <a:buNone/>
            </a:pPr>
            <a:endParaRPr lang="en-US" sz="1300" i="1" dirty="0"/>
          </a:p>
        </p:txBody>
      </p:sp>
    </p:spTree>
    <p:extLst>
      <p:ext uri="{BB962C8B-B14F-4D97-AF65-F5344CB8AC3E}">
        <p14:creationId xmlns:p14="http://schemas.microsoft.com/office/powerpoint/2010/main" val="404564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76200"/>
            <a:ext cx="8229600" cy="5438968"/>
          </a:xfrm>
        </p:spPr>
        <p:txBody>
          <a:bodyPr/>
          <a:lstStyle/>
          <a:p>
            <a:r>
              <a:rPr lang="en-US" sz="2800" dirty="0" smtClean="0"/>
              <a:t>Flight Environment :The effects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924800" cy="60502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The </a:t>
            </a:r>
            <a:r>
              <a:rPr lang="en-US" dirty="0"/>
              <a:t>decrease in PiO2 and the consequent </a:t>
            </a:r>
            <a:r>
              <a:rPr lang="en-US" dirty="0" smtClean="0"/>
              <a:t>decrease in </a:t>
            </a:r>
            <a:r>
              <a:rPr lang="en-US" dirty="0" smtClean="0"/>
              <a:t>PaO2 </a:t>
            </a:r>
            <a:r>
              <a:rPr lang="en-US" dirty="0"/>
              <a:t>lead to the increase in minute ventilation as </a:t>
            </a:r>
            <a:r>
              <a:rPr lang="en-US" dirty="0" smtClean="0"/>
              <a:t>a reflex</a:t>
            </a:r>
            <a:r>
              <a:rPr lang="en-US" dirty="0"/>
              <a:t>.</a:t>
            </a:r>
          </a:p>
          <a:p>
            <a:pPr marL="45720" indent="0">
              <a:buNone/>
            </a:pPr>
            <a:r>
              <a:rPr lang="en-US" dirty="0"/>
              <a:t>• Healthy subjects have a wide </a:t>
            </a:r>
            <a:r>
              <a:rPr lang="en-US" dirty="0" err="1"/>
              <a:t>ventilatory</a:t>
            </a:r>
            <a:r>
              <a:rPr lang="en-US" dirty="0"/>
              <a:t> </a:t>
            </a:r>
            <a:r>
              <a:rPr lang="en-US" dirty="0" smtClean="0"/>
              <a:t>reserve; therefore, </a:t>
            </a:r>
            <a:r>
              <a:rPr lang="en-US" dirty="0"/>
              <a:t>the increased minute ventilation </a:t>
            </a:r>
            <a:r>
              <a:rPr lang="en-US" dirty="0" smtClean="0"/>
              <a:t>is generally </a:t>
            </a:r>
            <a:r>
              <a:rPr lang="en-US" dirty="0"/>
              <a:t>well tolerated.</a:t>
            </a:r>
          </a:p>
          <a:p>
            <a:pPr marL="45720" indent="0">
              <a:buNone/>
            </a:pPr>
            <a:r>
              <a:rPr lang="en-US" dirty="0"/>
              <a:t>• Respiratory patients may not tolerate exposure to</a:t>
            </a:r>
          </a:p>
          <a:p>
            <a:pPr marL="45720" indent="0">
              <a:buNone/>
            </a:pPr>
            <a:r>
              <a:rPr lang="en-US" dirty="0"/>
              <a:t>even slightly hypoxic mixtures.</a:t>
            </a:r>
          </a:p>
          <a:p>
            <a:pPr marL="45720" indent="0">
              <a:buNone/>
            </a:pPr>
            <a:r>
              <a:rPr lang="en-US" dirty="0"/>
              <a:t>• The hypoxia‐induced pulmonary vasoconstriction</a:t>
            </a:r>
          </a:p>
          <a:p>
            <a:pPr marL="45720" indent="0">
              <a:buNone/>
            </a:pPr>
            <a:r>
              <a:rPr lang="en-US" dirty="0"/>
              <a:t>may </a:t>
            </a:r>
            <a:r>
              <a:rPr lang="en-US" dirty="0" smtClean="0"/>
              <a:t>further worsen </a:t>
            </a:r>
            <a:r>
              <a:rPr lang="en-US" dirty="0"/>
              <a:t>the increase of the </a:t>
            </a:r>
            <a:r>
              <a:rPr lang="en-US" dirty="0" smtClean="0"/>
              <a:t>dead </a:t>
            </a:r>
            <a:r>
              <a:rPr lang="en-US" dirty="0"/>
              <a:t>space</a:t>
            </a:r>
          </a:p>
          <a:p>
            <a:pPr marL="45720" indent="0">
              <a:buNone/>
            </a:pPr>
            <a:r>
              <a:rPr lang="en-US" dirty="0"/>
              <a:t>and the pulmonary hypertension, which may further</a:t>
            </a:r>
          </a:p>
          <a:p>
            <a:pPr marL="45720" indent="0">
              <a:buNone/>
            </a:pPr>
            <a:r>
              <a:rPr lang="en-US" dirty="0"/>
              <a:t>deteriorate the PaO2</a:t>
            </a:r>
          </a:p>
        </p:txBody>
      </p:sp>
    </p:spTree>
    <p:extLst>
      <p:ext uri="{BB962C8B-B14F-4D97-AF65-F5344CB8AC3E}">
        <p14:creationId xmlns:p14="http://schemas.microsoft.com/office/powerpoint/2010/main" val="355125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76200"/>
            <a:ext cx="8305800" cy="5438968"/>
          </a:xfrm>
        </p:spPr>
        <p:txBody>
          <a:bodyPr/>
          <a:lstStyle/>
          <a:p>
            <a:r>
              <a:rPr lang="en-US" sz="2800" dirty="0"/>
              <a:t>Flight Environment :The </a:t>
            </a:r>
            <a:r>
              <a:rPr lang="en-US" sz="2800" dirty="0" smtClean="0"/>
              <a:t>effects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8001000" cy="6126480"/>
          </a:xfrm>
        </p:spPr>
        <p:txBody>
          <a:bodyPr>
            <a:normAutofit/>
          </a:bodyPr>
          <a:lstStyle/>
          <a:p>
            <a:r>
              <a:rPr lang="en-US" dirty="0"/>
              <a:t>Hypobaric </a:t>
            </a:r>
            <a:r>
              <a:rPr lang="en-US" dirty="0" smtClean="0"/>
              <a:t>hypoxemia – precipitates </a:t>
            </a:r>
            <a:r>
              <a:rPr lang="en-US" dirty="0"/>
              <a:t>Respiratory Failure</a:t>
            </a:r>
          </a:p>
          <a:p>
            <a:pPr marL="45720" indent="0">
              <a:buNone/>
            </a:pPr>
            <a:r>
              <a:rPr lang="en-US" dirty="0"/>
              <a:t>• Expansion of gas in closed </a:t>
            </a:r>
            <a:r>
              <a:rPr lang="en-US" dirty="0" err="1" smtClean="0"/>
              <a:t>cavity,can</a:t>
            </a:r>
            <a:r>
              <a:rPr lang="en-US" dirty="0" smtClean="0"/>
              <a:t> </a:t>
            </a:r>
            <a:r>
              <a:rPr lang="en-US" dirty="0"/>
              <a:t>expand by 30</a:t>
            </a:r>
            <a:r>
              <a:rPr lang="en-US" dirty="0" smtClean="0"/>
              <a:t>% at   	8000 </a:t>
            </a:r>
            <a:r>
              <a:rPr lang="en-US" dirty="0" err="1"/>
              <a:t>ft</a:t>
            </a:r>
            <a:r>
              <a:rPr lang="en-US" dirty="0"/>
              <a:t> (2450 m)</a:t>
            </a:r>
          </a:p>
          <a:p>
            <a:r>
              <a:rPr lang="en-US" dirty="0"/>
              <a:t>• </a:t>
            </a:r>
            <a:r>
              <a:rPr lang="en-US" dirty="0" err="1"/>
              <a:t>Pneumothorex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Pneumomediastinum</a:t>
            </a:r>
            <a:endParaRPr lang="en-US" dirty="0"/>
          </a:p>
          <a:p>
            <a:r>
              <a:rPr lang="en-US" dirty="0"/>
              <a:t>• Air embolism</a:t>
            </a:r>
          </a:p>
          <a:p>
            <a:r>
              <a:rPr lang="en-US" dirty="0"/>
              <a:t>• </a:t>
            </a:r>
            <a:r>
              <a:rPr lang="en-US" dirty="0" smtClean="0"/>
              <a:t>Risks </a:t>
            </a:r>
            <a:r>
              <a:rPr lang="en-US" dirty="0"/>
              <a:t>of DVT, PTE</a:t>
            </a:r>
          </a:p>
          <a:p>
            <a:r>
              <a:rPr lang="en-US" dirty="0"/>
              <a:t>• Spread of Infectious diseases</a:t>
            </a:r>
          </a:p>
        </p:txBody>
      </p:sp>
    </p:spTree>
    <p:extLst>
      <p:ext uri="{BB962C8B-B14F-4D97-AF65-F5344CB8AC3E}">
        <p14:creationId xmlns:p14="http://schemas.microsoft.com/office/powerpoint/2010/main" val="108017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1" y="76200"/>
            <a:ext cx="7924800" cy="8382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Absolute </a:t>
            </a:r>
            <a:r>
              <a:rPr lang="en-US" sz="3200" dirty="0">
                <a:solidFill>
                  <a:srgbClr val="FF0000"/>
                </a:solidFill>
              </a:rPr>
              <a:t>contraindications to air </a:t>
            </a:r>
            <a:r>
              <a:rPr lang="en-US" sz="3200" dirty="0" smtClean="0">
                <a:solidFill>
                  <a:srgbClr val="FF0000"/>
                </a:solidFill>
              </a:rPr>
              <a:t>travel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731520"/>
            <a:ext cx="8534400" cy="5212080"/>
          </a:xfrm>
        </p:spPr>
        <p:txBody>
          <a:bodyPr>
            <a:normAutofit/>
          </a:bodyPr>
          <a:lstStyle/>
          <a:p>
            <a:endParaRPr lang="en-US" sz="4000" dirty="0" smtClean="0"/>
          </a:p>
          <a:p>
            <a:endParaRPr lang="en-US" sz="4000" dirty="0"/>
          </a:p>
          <a:p>
            <a:r>
              <a:rPr lang="en-US" sz="4000" dirty="0" smtClean="0"/>
              <a:t>Pneumothorax</a:t>
            </a:r>
            <a:endParaRPr lang="en-US" sz="4000" dirty="0" smtClean="0"/>
          </a:p>
          <a:p>
            <a:r>
              <a:rPr lang="en-US" sz="4000" dirty="0" smtClean="0"/>
              <a:t>Bronchogenic cyst</a:t>
            </a:r>
          </a:p>
          <a:p>
            <a:r>
              <a:rPr lang="en-US" sz="4000" dirty="0" smtClean="0"/>
              <a:t>Severe PAH</a:t>
            </a:r>
          </a:p>
          <a:p>
            <a:r>
              <a:rPr lang="en-US" sz="4000" dirty="0" smtClean="0"/>
              <a:t>Pandemic like situations </a:t>
            </a:r>
            <a:r>
              <a:rPr lang="en-US" sz="4000" dirty="0" smtClean="0"/>
              <a:t>– </a:t>
            </a:r>
            <a:r>
              <a:rPr lang="en-US" sz="4000" dirty="0" err="1" smtClean="0"/>
              <a:t>Covid</a:t>
            </a:r>
            <a:r>
              <a:rPr lang="en-US" sz="4000" dirty="0" smtClean="0"/>
              <a:t> –spread of infection rapid.</a:t>
            </a:r>
            <a:endParaRPr lang="en-US" sz="4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79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762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Respiratory disorders presenting a possible risk</a:t>
            </a:r>
            <a:br>
              <a:rPr lang="en-US" sz="2800" dirty="0"/>
            </a:br>
            <a:r>
              <a:rPr lang="en-US" sz="2800" dirty="0"/>
              <a:t>for potential air travelers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8001000" cy="612648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Asthma</a:t>
            </a:r>
            <a:endParaRPr lang="en-US" dirty="0"/>
          </a:p>
          <a:p>
            <a:r>
              <a:rPr lang="en-US" dirty="0" smtClean="0"/>
              <a:t>COPD</a:t>
            </a:r>
            <a:endParaRPr lang="en-US" dirty="0"/>
          </a:p>
          <a:p>
            <a:r>
              <a:rPr lang="en-US" dirty="0" smtClean="0"/>
              <a:t>Pneumothorax</a:t>
            </a:r>
            <a:endParaRPr lang="en-US" dirty="0"/>
          </a:p>
          <a:p>
            <a:r>
              <a:rPr lang="en-US" dirty="0" smtClean="0"/>
              <a:t>Bronchogenic </a:t>
            </a:r>
            <a:r>
              <a:rPr lang="en-US" dirty="0"/>
              <a:t>Cyst</a:t>
            </a:r>
          </a:p>
          <a:p>
            <a:r>
              <a:rPr lang="en-US" dirty="0" smtClean="0"/>
              <a:t>Restrictive </a:t>
            </a:r>
            <a:r>
              <a:rPr lang="en-US" dirty="0"/>
              <a:t>Pulmonary Diseases</a:t>
            </a:r>
          </a:p>
          <a:p>
            <a:r>
              <a:rPr lang="en-US" dirty="0" smtClean="0"/>
              <a:t>Cystic </a:t>
            </a:r>
            <a:r>
              <a:rPr lang="en-US" dirty="0"/>
              <a:t>Fibrosis</a:t>
            </a:r>
          </a:p>
          <a:p>
            <a:r>
              <a:rPr lang="en-US" dirty="0" smtClean="0"/>
              <a:t>Obstructive </a:t>
            </a:r>
            <a:r>
              <a:rPr lang="en-US" dirty="0"/>
              <a:t>Sleep </a:t>
            </a:r>
            <a:r>
              <a:rPr lang="en-US" dirty="0" err="1"/>
              <a:t>Apnoea</a:t>
            </a:r>
            <a:r>
              <a:rPr lang="en-US" dirty="0"/>
              <a:t> </a:t>
            </a:r>
            <a:r>
              <a:rPr lang="en-US" dirty="0" smtClean="0"/>
              <a:t>Syndrome</a:t>
            </a:r>
            <a:endParaRPr lang="en-US" dirty="0"/>
          </a:p>
          <a:p>
            <a:r>
              <a:rPr lang="en-US" dirty="0" smtClean="0"/>
              <a:t>Pulmonary </a:t>
            </a:r>
            <a:r>
              <a:rPr lang="en-US" dirty="0"/>
              <a:t>Hypertension</a:t>
            </a:r>
          </a:p>
          <a:p>
            <a:r>
              <a:rPr lang="en-US" dirty="0" smtClean="0"/>
              <a:t>Patients </a:t>
            </a:r>
            <a:r>
              <a:rPr lang="en-US" dirty="0"/>
              <a:t>on LTOT</a:t>
            </a:r>
          </a:p>
          <a:p>
            <a:r>
              <a:rPr lang="en-US" dirty="0" smtClean="0"/>
              <a:t>Ventilator </a:t>
            </a:r>
            <a:r>
              <a:rPr lang="en-US" dirty="0" err="1"/>
              <a:t>dependant</a:t>
            </a:r>
            <a:r>
              <a:rPr lang="en-US" dirty="0"/>
              <a:t> patients</a:t>
            </a:r>
          </a:p>
          <a:p>
            <a:r>
              <a:rPr lang="en-US" dirty="0" smtClean="0"/>
              <a:t>DVT </a:t>
            </a:r>
            <a:r>
              <a:rPr lang="en-US" dirty="0"/>
              <a:t>&amp; PTE</a:t>
            </a:r>
          </a:p>
          <a:p>
            <a:r>
              <a:rPr lang="en-US" dirty="0" smtClean="0"/>
              <a:t>Pulmonary </a:t>
            </a:r>
            <a:r>
              <a:rPr lang="en-US" dirty="0"/>
              <a:t>Infections</a:t>
            </a:r>
          </a:p>
        </p:txBody>
      </p:sp>
    </p:spTree>
    <p:extLst>
      <p:ext uri="{BB962C8B-B14F-4D97-AF65-F5344CB8AC3E}">
        <p14:creationId xmlns:p14="http://schemas.microsoft.com/office/powerpoint/2010/main" val="33831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0"/>
            <a:ext cx="2778711" cy="762000"/>
          </a:xfrm>
        </p:spPr>
        <p:txBody>
          <a:bodyPr/>
          <a:lstStyle/>
          <a:p>
            <a:r>
              <a:rPr lang="en-US" dirty="0" smtClean="0"/>
              <a:t>ASTHMA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61264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en-US" dirty="0"/>
          </a:p>
          <a:p>
            <a:r>
              <a:rPr lang="en-US" dirty="0" smtClean="0"/>
              <a:t>Asthma </a:t>
            </a:r>
            <a:r>
              <a:rPr lang="en-US" dirty="0"/>
              <a:t>is the most frequent </a:t>
            </a:r>
            <a:r>
              <a:rPr lang="en-US" dirty="0" smtClean="0"/>
              <a:t>respiratory disease </a:t>
            </a:r>
            <a:r>
              <a:rPr lang="en-US" dirty="0"/>
              <a:t>reported by air </a:t>
            </a:r>
            <a:r>
              <a:rPr lang="en-US" dirty="0" smtClean="0"/>
              <a:t>travelers</a:t>
            </a:r>
          </a:p>
          <a:p>
            <a:pPr marL="45720" indent="0">
              <a:buNone/>
            </a:pPr>
            <a:r>
              <a:rPr lang="en-US" sz="1000" i="1" dirty="0" smtClean="0"/>
              <a:t>(Aerospace </a:t>
            </a:r>
            <a:r>
              <a:rPr lang="en-US" sz="1000" i="1" dirty="0"/>
              <a:t>Medical Association, Air Transport Medicine</a:t>
            </a:r>
          </a:p>
          <a:p>
            <a:pPr marL="45720" indent="0">
              <a:buNone/>
            </a:pPr>
            <a:r>
              <a:rPr lang="en-US" sz="1000" i="1" dirty="0"/>
              <a:t>Committee </a:t>
            </a:r>
            <a:r>
              <a:rPr lang="en-US" sz="1000" i="1" dirty="0" smtClean="0"/>
              <a:t>: </a:t>
            </a:r>
            <a:r>
              <a:rPr lang="en-US" sz="1000" i="1" dirty="0"/>
              <a:t>Medical </a:t>
            </a:r>
            <a:r>
              <a:rPr lang="en-US" sz="1000" i="1" dirty="0" smtClean="0"/>
              <a:t>guidelines for </a:t>
            </a:r>
            <a:r>
              <a:rPr lang="en-US" sz="1000" i="1" dirty="0"/>
              <a:t>air travel, </a:t>
            </a:r>
            <a:r>
              <a:rPr lang="en-US" sz="1000" i="1" dirty="0" err="1"/>
              <a:t>ed</a:t>
            </a:r>
            <a:r>
              <a:rPr lang="en-US" sz="1000" i="1" dirty="0"/>
              <a:t> 2. </a:t>
            </a:r>
            <a:r>
              <a:rPr lang="en-US" sz="1000" i="1" dirty="0" err="1"/>
              <a:t>Aviat</a:t>
            </a:r>
            <a:r>
              <a:rPr lang="en-US" sz="1000" i="1" dirty="0"/>
              <a:t> Space</a:t>
            </a:r>
          </a:p>
          <a:p>
            <a:pPr marL="45720" indent="0">
              <a:buNone/>
            </a:pPr>
            <a:r>
              <a:rPr lang="en-US" sz="1000" i="1" dirty="0"/>
              <a:t>Environ Med </a:t>
            </a:r>
            <a:r>
              <a:rPr lang="en-US" sz="1000" i="1" dirty="0" smtClean="0"/>
              <a:t>2003;74:A1–A19.)</a:t>
            </a:r>
            <a:endParaRPr lang="en-US" sz="1000" i="1" dirty="0"/>
          </a:p>
          <a:p>
            <a:r>
              <a:rPr lang="en-US" dirty="0" smtClean="0"/>
              <a:t> </a:t>
            </a:r>
            <a:r>
              <a:rPr lang="en-US" dirty="0"/>
              <a:t>Around one third of in‐flight respiratory </a:t>
            </a:r>
            <a:r>
              <a:rPr lang="en-US" dirty="0" smtClean="0"/>
              <a:t>emergencies </a:t>
            </a:r>
            <a:r>
              <a:rPr lang="en-US" dirty="0"/>
              <a:t>are ascribed to asthma</a:t>
            </a:r>
          </a:p>
          <a:p>
            <a:pPr marL="45720" indent="0">
              <a:buNone/>
            </a:pPr>
            <a:r>
              <a:rPr lang="en-US" sz="1000" dirty="0" smtClean="0"/>
              <a:t>      (</a:t>
            </a:r>
            <a:r>
              <a:rPr lang="en-US" sz="1000" dirty="0" err="1" smtClean="0"/>
              <a:t>Cottrel</a:t>
            </a:r>
            <a:r>
              <a:rPr lang="en-US" sz="1000" dirty="0" smtClean="0"/>
              <a:t> </a:t>
            </a:r>
            <a:r>
              <a:rPr lang="en-US" sz="1000" dirty="0"/>
              <a:t>JJ. JAMA 1989; 262: </a:t>
            </a:r>
            <a:r>
              <a:rPr lang="en-US" sz="1000" dirty="0" smtClean="0"/>
              <a:t>1653‐6 )</a:t>
            </a:r>
            <a:endParaRPr lang="en-US" sz="1000" dirty="0"/>
          </a:p>
          <a:p>
            <a:r>
              <a:rPr lang="en-US" dirty="0" smtClean="0"/>
              <a:t>Stable </a:t>
            </a:r>
            <a:r>
              <a:rPr lang="en-US" dirty="0"/>
              <a:t>and well‐controlled asthma</a:t>
            </a:r>
            <a:r>
              <a:rPr lang="en-US" dirty="0" smtClean="0"/>
              <a:t>:– </a:t>
            </a:r>
            <a:r>
              <a:rPr lang="en-US" dirty="0"/>
              <a:t>no contraindications to air travel</a:t>
            </a:r>
          </a:p>
          <a:p>
            <a:r>
              <a:rPr lang="en-US" dirty="0" smtClean="0"/>
              <a:t>Unstable </a:t>
            </a:r>
            <a:r>
              <a:rPr lang="en-US" dirty="0"/>
              <a:t>asthma/recent </a:t>
            </a:r>
            <a:r>
              <a:rPr lang="en-US" dirty="0" smtClean="0"/>
              <a:t>exacerbation: avoid </a:t>
            </a:r>
            <a:r>
              <a:rPr lang="en-US" dirty="0"/>
              <a:t>air </a:t>
            </a:r>
            <a:r>
              <a:rPr lang="en-US" dirty="0" smtClean="0"/>
              <a:t>travel.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7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0"/>
            <a:ext cx="2778711" cy="762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ASTHMA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61264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 smtClean="0"/>
              <a:t>Pre </a:t>
            </a:r>
            <a:r>
              <a:rPr lang="en-US" dirty="0"/>
              <a:t>flight assessment </a:t>
            </a:r>
            <a:r>
              <a:rPr lang="en-US" dirty="0" smtClean="0"/>
              <a:t>is </a:t>
            </a:r>
            <a:r>
              <a:rPr lang="en-US" dirty="0" smtClean="0"/>
              <a:t>recommended</a:t>
            </a:r>
            <a:endParaRPr lang="en-US" dirty="0"/>
          </a:p>
          <a:p>
            <a:pPr marL="45720" indent="0">
              <a:buNone/>
            </a:pPr>
            <a:r>
              <a:rPr lang="en-US" dirty="0"/>
              <a:t>• Patients are advised to carry in hand baggage </a:t>
            </a:r>
            <a:r>
              <a:rPr lang="en-US" dirty="0" smtClean="0"/>
              <a:t>on board</a:t>
            </a:r>
            <a:endParaRPr lang="en-US" dirty="0"/>
          </a:p>
          <a:p>
            <a:pPr marL="45720" indent="0">
              <a:buNone/>
            </a:pPr>
            <a:r>
              <a:rPr lang="en-US" dirty="0"/>
              <a:t>– Vital medicine including inhalers (reliever and</a:t>
            </a:r>
          </a:p>
          <a:p>
            <a:pPr marL="45720" indent="0">
              <a:buNone/>
            </a:pPr>
            <a:r>
              <a:rPr lang="en-US" dirty="0"/>
              <a:t>preventer)</a:t>
            </a:r>
          </a:p>
          <a:p>
            <a:pPr marL="45720" indent="0">
              <a:buNone/>
            </a:pPr>
            <a:r>
              <a:rPr lang="en-US" dirty="0"/>
              <a:t>– Course of oral steroids </a:t>
            </a:r>
          </a:p>
          <a:p>
            <a:pPr marL="45720" indent="0">
              <a:buNone/>
            </a:pPr>
            <a:r>
              <a:rPr lang="en-US" dirty="0"/>
              <a:t>• From April 2004, bronchodilator inhalers are</a:t>
            </a:r>
          </a:p>
          <a:p>
            <a:pPr marL="45720" indent="0">
              <a:buNone/>
            </a:pPr>
            <a:r>
              <a:rPr lang="en-US" dirty="0"/>
              <a:t>included as part of the mandatory medical kit </a:t>
            </a:r>
            <a:r>
              <a:rPr lang="en-US" dirty="0" smtClean="0"/>
              <a:t>carried by </a:t>
            </a:r>
            <a:r>
              <a:rPr lang="en-US" dirty="0"/>
              <a:t>aircraft on flights to and from the USA</a:t>
            </a:r>
          </a:p>
          <a:p>
            <a:pPr marL="45720" indent="0">
              <a:buNone/>
            </a:pPr>
            <a:r>
              <a:rPr lang="en-US" dirty="0"/>
              <a:t>• Portable battery‐operated </a:t>
            </a:r>
            <a:r>
              <a:rPr lang="en-US" dirty="0" smtClean="0"/>
              <a:t>nebulizers </a:t>
            </a:r>
            <a:r>
              <a:rPr lang="en-US" dirty="0"/>
              <a:t>may be used </a:t>
            </a:r>
            <a:r>
              <a:rPr lang="en-US" dirty="0" smtClean="0"/>
              <a:t>at the discretion </a:t>
            </a:r>
            <a:r>
              <a:rPr lang="en-US" dirty="0"/>
              <a:t>of cabin crew</a:t>
            </a:r>
          </a:p>
          <a:p>
            <a:pPr marL="45720" indent="0">
              <a:buNone/>
            </a:pPr>
            <a:r>
              <a:rPr lang="en-US" dirty="0"/>
              <a:t>• Spacers are as effective as </a:t>
            </a:r>
            <a:r>
              <a:rPr lang="en-US" dirty="0" smtClean="0"/>
              <a:t>nebulizers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75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0"/>
            <a:ext cx="2778711" cy="762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 O P 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6126480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US" dirty="0"/>
              <a:t>COPD </a:t>
            </a:r>
            <a:r>
              <a:rPr lang="en-US" dirty="0" err="1" smtClean="0"/>
              <a:t>pts</a:t>
            </a:r>
            <a:r>
              <a:rPr lang="en-US" dirty="0" smtClean="0"/>
              <a:t> </a:t>
            </a:r>
            <a:r>
              <a:rPr lang="en-US" dirty="0"/>
              <a:t>are particularly </a:t>
            </a:r>
            <a:r>
              <a:rPr lang="en-US" dirty="0" smtClean="0"/>
              <a:t>susceptible to </a:t>
            </a:r>
            <a:r>
              <a:rPr lang="en-US" dirty="0" smtClean="0"/>
              <a:t>develop </a:t>
            </a:r>
            <a:r>
              <a:rPr lang="en-US" dirty="0"/>
              <a:t>respiratory failure during </a:t>
            </a:r>
            <a:r>
              <a:rPr lang="en-US" dirty="0" smtClean="0"/>
              <a:t>flights.</a:t>
            </a:r>
            <a:r>
              <a:rPr lang="en-US" sz="1000" dirty="0" smtClean="0"/>
              <a:t>(</a:t>
            </a:r>
            <a:r>
              <a:rPr lang="en-US" sz="1000" i="1" dirty="0" smtClean="0"/>
              <a:t>Christensen </a:t>
            </a:r>
            <a:r>
              <a:rPr lang="en-US" sz="1000" i="1" dirty="0"/>
              <a:t>CC et </a:t>
            </a:r>
            <a:r>
              <a:rPr lang="en-US" sz="1000" i="1" dirty="0" err="1"/>
              <a:t>al,Eur</a:t>
            </a:r>
            <a:r>
              <a:rPr lang="en-US" sz="1000" i="1" dirty="0"/>
              <a:t> </a:t>
            </a:r>
            <a:r>
              <a:rPr lang="en-US" sz="1000" i="1" dirty="0" err="1"/>
              <a:t>Respir</a:t>
            </a:r>
            <a:r>
              <a:rPr lang="en-US" sz="1000" i="1" dirty="0"/>
              <a:t> J 2000; </a:t>
            </a:r>
            <a:r>
              <a:rPr lang="en-US" sz="1000" i="1" dirty="0" smtClean="0"/>
              <a:t>15:635–639,Johnson </a:t>
            </a:r>
            <a:r>
              <a:rPr lang="en-US" sz="1000" i="1" dirty="0"/>
              <a:t>AO et al, Thorax 2003; 58: 729–732</a:t>
            </a:r>
            <a:r>
              <a:rPr lang="en-US" sz="1000" i="1" dirty="0" smtClean="0"/>
              <a:t>.,Seccombe </a:t>
            </a:r>
            <a:r>
              <a:rPr lang="en-US" sz="1000" i="1" dirty="0"/>
              <a:t>LM et al, Thorax 2004; 59: 966–970</a:t>
            </a:r>
            <a:r>
              <a:rPr lang="en-US" sz="1000" i="1" dirty="0" smtClean="0"/>
              <a:t>.)</a:t>
            </a:r>
            <a:endParaRPr lang="en-US" sz="1000" i="1" dirty="0"/>
          </a:p>
          <a:p>
            <a:pPr marL="45720" indent="0">
              <a:buNone/>
            </a:pPr>
            <a:r>
              <a:rPr lang="en-US" dirty="0"/>
              <a:t>• In COPD patients, the ability to increase MV</a:t>
            </a:r>
          </a:p>
          <a:p>
            <a:pPr marL="45720" indent="0">
              <a:buNone/>
            </a:pPr>
            <a:r>
              <a:rPr lang="en-US" dirty="0"/>
              <a:t>in response </a:t>
            </a:r>
            <a:r>
              <a:rPr lang="en-US" dirty="0" smtClean="0"/>
              <a:t>to </a:t>
            </a:r>
            <a:r>
              <a:rPr lang="en-US" dirty="0"/>
              <a:t>the hypoxia </a:t>
            </a:r>
            <a:r>
              <a:rPr lang="en-US" dirty="0" smtClean="0"/>
              <a:t>is </a:t>
            </a:r>
            <a:r>
              <a:rPr lang="en-US" dirty="0"/>
              <a:t>limited </a:t>
            </a:r>
          </a:p>
          <a:p>
            <a:pPr marL="45720" indent="0">
              <a:buNone/>
            </a:pPr>
            <a:r>
              <a:rPr lang="en-US" dirty="0"/>
              <a:t>• Even modest physical activity during the</a:t>
            </a:r>
          </a:p>
          <a:p>
            <a:pPr marL="45720" indent="0">
              <a:buNone/>
            </a:pPr>
            <a:r>
              <a:rPr lang="en-US" dirty="0"/>
              <a:t>flight at high altitude can worsen their </a:t>
            </a:r>
            <a:r>
              <a:rPr lang="en-US" dirty="0" smtClean="0"/>
              <a:t>gas exchange</a:t>
            </a:r>
            <a:endParaRPr lang="en-US" dirty="0" smtClean="0"/>
          </a:p>
          <a:p>
            <a:pPr marL="45720" indent="0">
              <a:buNone/>
            </a:pPr>
            <a:r>
              <a:rPr lang="en-US" dirty="0"/>
              <a:t>High‐risk COPD patients </a:t>
            </a:r>
            <a:r>
              <a:rPr lang="en-US" dirty="0" smtClean="0"/>
              <a:t>are </a:t>
            </a:r>
            <a:r>
              <a:rPr lang="en-US" dirty="0"/>
              <a:t>those</a:t>
            </a:r>
          </a:p>
          <a:p>
            <a:pPr marL="45720" indent="0">
              <a:buNone/>
            </a:pPr>
            <a:r>
              <a:rPr lang="en-US" dirty="0"/>
              <a:t>– </a:t>
            </a:r>
            <a:r>
              <a:rPr lang="en-US" dirty="0" err="1"/>
              <a:t>Dyspnoea</a:t>
            </a:r>
            <a:r>
              <a:rPr lang="en-US" dirty="0"/>
              <a:t> on exertion</a:t>
            </a:r>
          </a:p>
          <a:p>
            <a:pPr marL="45720" indent="0">
              <a:buNone/>
            </a:pPr>
            <a:r>
              <a:rPr lang="en-US" dirty="0"/>
              <a:t>– Present </a:t>
            </a:r>
            <a:r>
              <a:rPr lang="en-US" dirty="0" err="1"/>
              <a:t>hypercapnia</a:t>
            </a:r>
            <a:endParaRPr lang="en-US" dirty="0"/>
          </a:p>
          <a:p>
            <a:pPr marL="45720" indent="0">
              <a:buNone/>
            </a:pPr>
            <a:r>
              <a:rPr lang="en-US" dirty="0"/>
              <a:t>– PaO2 values &lt; 70 mm hg or </a:t>
            </a:r>
            <a:r>
              <a:rPr lang="en-US" dirty="0" smtClean="0"/>
              <a:t>SaO2 </a:t>
            </a:r>
            <a:r>
              <a:rPr lang="en-US" dirty="0"/>
              <a:t>&lt; 92%</a:t>
            </a:r>
          </a:p>
          <a:p>
            <a:pPr marL="45720" indent="0">
              <a:buNone/>
            </a:pPr>
            <a:r>
              <a:rPr lang="en-US" dirty="0"/>
              <a:t>at sea level</a:t>
            </a:r>
          </a:p>
          <a:p>
            <a:pPr marL="45720" indent="0">
              <a:buNone/>
            </a:pPr>
            <a:r>
              <a:rPr lang="en-US" dirty="0"/>
              <a:t>– Maximal </a:t>
            </a:r>
            <a:r>
              <a:rPr lang="en-US" dirty="0" smtClean="0"/>
              <a:t>voluntary ventilation </a:t>
            </a:r>
            <a:r>
              <a:rPr lang="en-US" dirty="0" err="1"/>
              <a:t>ventilation</a:t>
            </a:r>
            <a:r>
              <a:rPr lang="en-US" dirty="0"/>
              <a:t> &lt; 40 </a:t>
            </a:r>
            <a:r>
              <a:rPr lang="en-US" dirty="0" smtClean="0"/>
              <a:t>l/min.</a:t>
            </a:r>
            <a:r>
              <a:rPr lang="en-US" sz="1100" dirty="0" smtClean="0"/>
              <a:t>(</a:t>
            </a:r>
            <a:r>
              <a:rPr lang="en-US" sz="1100" i="1" dirty="0" smtClean="0"/>
              <a:t>Mohr </a:t>
            </a:r>
            <a:r>
              <a:rPr lang="en-US" sz="1100" i="1" dirty="0"/>
              <a:t>LC et al, Am J Med </a:t>
            </a:r>
            <a:r>
              <a:rPr lang="en-US" sz="1100" i="1" dirty="0" err="1"/>
              <a:t>Sci</a:t>
            </a:r>
            <a:r>
              <a:rPr lang="en-US" sz="1100" i="1" dirty="0"/>
              <a:t> 2008; 335: 71–79</a:t>
            </a:r>
            <a:r>
              <a:rPr lang="en-US" sz="1100" i="1" dirty="0" smtClean="0"/>
              <a:t>.)</a:t>
            </a:r>
            <a:endParaRPr lang="en-US" sz="1100" i="1" dirty="0"/>
          </a:p>
        </p:txBody>
      </p:sp>
    </p:spTree>
    <p:extLst>
      <p:ext uri="{BB962C8B-B14F-4D97-AF65-F5344CB8AC3E}">
        <p14:creationId xmlns:p14="http://schemas.microsoft.com/office/powerpoint/2010/main" val="323818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0"/>
            <a:ext cx="2778711" cy="762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 O P 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61264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000" dirty="0" smtClean="0"/>
              <a:t>              </a:t>
            </a:r>
            <a:endParaRPr lang="en-US" sz="2000" dirty="0" smtClean="0"/>
          </a:p>
          <a:p>
            <a:pPr marL="45720" indent="0">
              <a:buNone/>
            </a:pPr>
            <a:endParaRPr lang="en-US" sz="2000" dirty="0"/>
          </a:p>
          <a:p>
            <a:pPr marL="45720" indent="0">
              <a:buNone/>
            </a:pPr>
            <a:r>
              <a:rPr lang="en-US" sz="2000" dirty="0" smtClean="0"/>
              <a:t>Pre </a:t>
            </a:r>
            <a:r>
              <a:rPr lang="en-US" sz="2000" dirty="0"/>
              <a:t>flight assessment </a:t>
            </a:r>
            <a:r>
              <a:rPr lang="en-US" sz="2000" dirty="0" smtClean="0"/>
              <a:t>is </a:t>
            </a:r>
            <a:r>
              <a:rPr lang="en-US" sz="2000" dirty="0"/>
              <a:t>recommended </a:t>
            </a:r>
          </a:p>
          <a:p>
            <a:pPr marL="45720" indent="0">
              <a:buNone/>
            </a:pPr>
            <a:r>
              <a:rPr lang="en-US" sz="2000" dirty="0" smtClean="0"/>
              <a:t>• </a:t>
            </a:r>
            <a:r>
              <a:rPr lang="en-US" sz="2000" dirty="0"/>
              <a:t>Medicines and inhalers, as prescribed, should</a:t>
            </a:r>
          </a:p>
          <a:p>
            <a:pPr marL="45720" indent="0">
              <a:buNone/>
            </a:pPr>
            <a:r>
              <a:rPr lang="en-US" sz="2000" dirty="0"/>
              <a:t>always be </a:t>
            </a:r>
            <a:r>
              <a:rPr lang="en-US" sz="2000" dirty="0" smtClean="0"/>
              <a:t>carried </a:t>
            </a:r>
            <a:r>
              <a:rPr lang="en-US" sz="2000" dirty="0"/>
              <a:t>in the </a:t>
            </a:r>
            <a:r>
              <a:rPr lang="en-US" sz="2000" dirty="0" smtClean="0"/>
              <a:t>hand  </a:t>
            </a:r>
            <a:r>
              <a:rPr lang="en-US" sz="2000" dirty="0"/>
              <a:t>luggage on </a:t>
            </a:r>
            <a:r>
              <a:rPr lang="en-US" sz="2000" dirty="0" smtClean="0"/>
              <a:t>board</a:t>
            </a:r>
            <a:endParaRPr lang="en-US" sz="2000" dirty="0"/>
          </a:p>
          <a:p>
            <a:pPr marL="45720" indent="0">
              <a:buNone/>
            </a:pPr>
            <a:r>
              <a:rPr lang="en-US" sz="2000" dirty="0"/>
              <a:t>• Portable battery‐operated </a:t>
            </a:r>
            <a:r>
              <a:rPr lang="en-US" sz="2000" dirty="0" err="1"/>
              <a:t>nebulisers</a:t>
            </a:r>
            <a:r>
              <a:rPr lang="en-US" sz="2000" dirty="0"/>
              <a:t> may be</a:t>
            </a:r>
          </a:p>
          <a:p>
            <a:pPr marL="45720" indent="0">
              <a:buNone/>
            </a:pPr>
            <a:r>
              <a:rPr lang="en-US" sz="2000" dirty="0"/>
              <a:t>used/ spacer with MDI</a:t>
            </a:r>
          </a:p>
          <a:p>
            <a:pPr marL="45720" indent="0">
              <a:buNone/>
            </a:pPr>
            <a:r>
              <a:rPr lang="en-US" sz="2000" dirty="0"/>
              <a:t>• Patients prescribed in‐flight oxygen should</a:t>
            </a:r>
          </a:p>
          <a:p>
            <a:pPr marL="45720" indent="0">
              <a:buNone/>
            </a:pPr>
            <a:r>
              <a:rPr lang="en-US" sz="2000" dirty="0"/>
              <a:t>receive oxygen while visiting high altitude</a:t>
            </a:r>
          </a:p>
          <a:p>
            <a:pPr marL="45720" indent="0">
              <a:buNone/>
            </a:pPr>
            <a:r>
              <a:rPr lang="en-US" sz="2000" dirty="0"/>
              <a:t>destinations</a:t>
            </a:r>
          </a:p>
        </p:txBody>
      </p:sp>
    </p:spTree>
    <p:extLst>
      <p:ext uri="{BB962C8B-B14F-4D97-AF65-F5344CB8AC3E}">
        <p14:creationId xmlns:p14="http://schemas.microsoft.com/office/powerpoint/2010/main" val="94878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0"/>
            <a:ext cx="2778711" cy="762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Pneumothorax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61264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000" dirty="0"/>
              <a:t>Spontaneous pneumothorax </a:t>
            </a:r>
            <a:r>
              <a:rPr lang="en-US" sz="2000" dirty="0" smtClean="0"/>
              <a:t>or </a:t>
            </a:r>
            <a:r>
              <a:rPr lang="en-US" sz="2000" dirty="0" err="1" smtClean="0"/>
              <a:t>pneumomediastinum</a:t>
            </a:r>
            <a:r>
              <a:rPr lang="en-US" sz="2000" dirty="0" smtClean="0"/>
              <a:t> </a:t>
            </a:r>
            <a:r>
              <a:rPr lang="en-US" sz="2000" dirty="0"/>
              <a:t>must be excluded </a:t>
            </a:r>
            <a:r>
              <a:rPr lang="en-US" sz="2000" dirty="0" smtClean="0"/>
              <a:t>before air </a:t>
            </a:r>
            <a:r>
              <a:rPr lang="en-US" sz="2000" dirty="0"/>
              <a:t>travel.</a:t>
            </a:r>
          </a:p>
          <a:p>
            <a:pPr marL="45720" indent="0">
              <a:buNone/>
            </a:pPr>
            <a:r>
              <a:rPr lang="en-US" sz="2000" dirty="0"/>
              <a:t>• The air volume of a closed cavity can increase</a:t>
            </a:r>
          </a:p>
          <a:p>
            <a:pPr marL="45720" indent="0">
              <a:buNone/>
            </a:pPr>
            <a:r>
              <a:rPr lang="en-US" sz="2000" dirty="0"/>
              <a:t>approximately 30% when moving from sea level</a:t>
            </a:r>
          </a:p>
          <a:p>
            <a:pPr marL="45720" indent="0">
              <a:buNone/>
            </a:pPr>
            <a:r>
              <a:rPr lang="en-US" sz="2000" dirty="0"/>
              <a:t>to </a:t>
            </a:r>
            <a:r>
              <a:rPr lang="en-US" sz="2000" dirty="0" smtClean="0"/>
              <a:t>8,000 </a:t>
            </a:r>
            <a:r>
              <a:rPr lang="en-US" sz="2000" dirty="0" err="1" smtClean="0"/>
              <a:t>ft</a:t>
            </a:r>
            <a:r>
              <a:rPr lang="en-US" sz="2000" dirty="0" smtClean="0"/>
              <a:t> </a:t>
            </a:r>
            <a:r>
              <a:rPr lang="en-US" sz="2000" dirty="0" err="1"/>
              <a:t>asl</a:t>
            </a:r>
            <a:endParaRPr lang="en-US" sz="2000" dirty="0"/>
          </a:p>
          <a:p>
            <a:pPr marL="45720" indent="0">
              <a:buNone/>
            </a:pPr>
            <a:r>
              <a:rPr lang="en-US" sz="2000" dirty="0"/>
              <a:t>• The presence of a pneumothorax is an absolute</a:t>
            </a:r>
          </a:p>
          <a:p>
            <a:pPr marL="45720" indent="0">
              <a:buNone/>
            </a:pPr>
            <a:r>
              <a:rPr lang="en-US" sz="2000" dirty="0" smtClean="0"/>
              <a:t>contraindication  </a:t>
            </a:r>
            <a:r>
              <a:rPr lang="en-US" sz="2000" dirty="0"/>
              <a:t>to air travel</a:t>
            </a:r>
          </a:p>
          <a:p>
            <a:pPr marL="45720" indent="0">
              <a:buNone/>
            </a:pPr>
            <a:r>
              <a:rPr lang="en-US" sz="2000" dirty="0"/>
              <a:t>• The pneumothorax may critically </a:t>
            </a:r>
            <a:r>
              <a:rPr lang="en-US" sz="2000" dirty="0" smtClean="0"/>
              <a:t>increase during </a:t>
            </a:r>
            <a:r>
              <a:rPr lang="en-US" sz="2000" dirty="0" smtClean="0"/>
              <a:t>   the </a:t>
            </a:r>
            <a:r>
              <a:rPr lang="en-US" sz="2000" dirty="0" smtClean="0"/>
              <a:t>trip.</a:t>
            </a:r>
          </a:p>
          <a:p>
            <a:pPr marL="45720" indent="0">
              <a:buNone/>
            </a:pPr>
            <a:endParaRPr lang="en-US" sz="1800" i="1" dirty="0"/>
          </a:p>
          <a:p>
            <a:pPr marL="45720" indent="0">
              <a:buNone/>
            </a:pPr>
            <a:r>
              <a:rPr lang="en-US" sz="1000" i="1" dirty="0"/>
              <a:t>BTS recommendations. Thorax 2002; 57: </a:t>
            </a:r>
            <a:r>
              <a:rPr lang="en-US" sz="1000" i="1" dirty="0" smtClean="0"/>
              <a:t>289–304.Aerospace </a:t>
            </a:r>
            <a:r>
              <a:rPr lang="en-US" sz="1000" i="1" dirty="0"/>
              <a:t>Medical Association: </a:t>
            </a:r>
            <a:r>
              <a:rPr lang="en-US" sz="1000" i="1" dirty="0" err="1"/>
              <a:t>Aviat</a:t>
            </a:r>
            <a:r>
              <a:rPr lang="en-US" sz="1000" i="1" dirty="0"/>
              <a:t> Space Environ Med 2003; </a:t>
            </a:r>
            <a:r>
              <a:rPr lang="en-US" sz="1000" i="1" dirty="0" smtClean="0"/>
              <a:t>74:A1–A19, Fuchs </a:t>
            </a:r>
            <a:r>
              <a:rPr lang="en-US" sz="1000" i="1" dirty="0"/>
              <a:t>HS et al, </a:t>
            </a:r>
            <a:r>
              <a:rPr lang="en-US" sz="1000" i="1" dirty="0" err="1"/>
              <a:t>Aerosp</a:t>
            </a:r>
            <a:r>
              <a:rPr lang="en-US" sz="1000" i="1" dirty="0"/>
              <a:t> Med 1967; 38: </a:t>
            </a:r>
            <a:r>
              <a:rPr lang="en-US" sz="1000" i="1" dirty="0" smtClean="0"/>
              <a:t>1283–1285</a:t>
            </a:r>
            <a:r>
              <a:rPr lang="en-US" sz="10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46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0"/>
            <a:ext cx="2778711" cy="762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Pneumothorax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61264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1800" dirty="0"/>
              <a:t>Patients </a:t>
            </a:r>
            <a:r>
              <a:rPr lang="en-US" sz="1800" dirty="0" smtClean="0"/>
              <a:t>who </a:t>
            </a:r>
            <a:r>
              <a:rPr lang="en-US" sz="1800" dirty="0"/>
              <a:t>have </a:t>
            </a:r>
            <a:r>
              <a:rPr lang="en-US" sz="1800" dirty="0" smtClean="0"/>
              <a:t>had a </a:t>
            </a:r>
            <a:r>
              <a:rPr lang="en-US" sz="1800" dirty="0"/>
              <a:t>pneumothorax </a:t>
            </a:r>
          </a:p>
          <a:p>
            <a:pPr marL="45720" indent="0">
              <a:buNone/>
            </a:pPr>
            <a:r>
              <a:rPr lang="en-US" sz="1800" dirty="0"/>
              <a:t>– CXR </a:t>
            </a:r>
            <a:r>
              <a:rPr lang="en-US" sz="1800" dirty="0" smtClean="0"/>
              <a:t>must before </a:t>
            </a:r>
            <a:r>
              <a:rPr lang="en-US" sz="1800" dirty="0"/>
              <a:t>flight. Wait for seven days to elapse before flight.</a:t>
            </a:r>
          </a:p>
          <a:p>
            <a:pPr marL="45720" indent="0">
              <a:buNone/>
            </a:pPr>
            <a:r>
              <a:rPr lang="en-US" sz="1800" dirty="0"/>
              <a:t>• There is insufficient evidence to support six week delay</a:t>
            </a:r>
          </a:p>
          <a:p>
            <a:pPr marL="45720" indent="0">
              <a:buNone/>
            </a:pPr>
            <a:r>
              <a:rPr lang="en-US" sz="1800" dirty="0"/>
              <a:t>after resolution, before travel.</a:t>
            </a:r>
          </a:p>
          <a:p>
            <a:pPr marL="45720" indent="0">
              <a:buNone/>
            </a:pPr>
            <a:r>
              <a:rPr lang="en-US" sz="1800" dirty="0"/>
              <a:t>• Traumatic </a:t>
            </a:r>
            <a:r>
              <a:rPr lang="en-US" sz="1800" dirty="0" smtClean="0"/>
              <a:t>pneumothorax ‐2 </a:t>
            </a:r>
            <a:r>
              <a:rPr lang="en-US" sz="1800" dirty="0" err="1"/>
              <a:t>wks</a:t>
            </a:r>
            <a:r>
              <a:rPr lang="en-US" sz="1800" dirty="0"/>
              <a:t> after radiographic</a:t>
            </a:r>
          </a:p>
          <a:p>
            <a:pPr marL="45720" indent="0">
              <a:buNone/>
            </a:pPr>
            <a:r>
              <a:rPr lang="en-US" sz="1800" dirty="0"/>
              <a:t>resolution</a:t>
            </a:r>
          </a:p>
          <a:p>
            <a:pPr marL="45720" indent="0">
              <a:buNone/>
            </a:pPr>
            <a:r>
              <a:rPr lang="en-US" sz="1800" dirty="0"/>
              <a:t>• Spontaneous Pneumothorax treated by surgical means ‐</a:t>
            </a:r>
          </a:p>
          <a:p>
            <a:pPr marL="45720" indent="0">
              <a:buNone/>
            </a:pPr>
            <a:r>
              <a:rPr lang="en-US" sz="1800" dirty="0"/>
              <a:t>allowed to fly once they have recovered from the effects</a:t>
            </a:r>
          </a:p>
          <a:p>
            <a:pPr marL="45720" indent="0">
              <a:buNone/>
            </a:pPr>
            <a:r>
              <a:rPr lang="en-US" sz="1800" dirty="0"/>
              <a:t>of their surgery</a:t>
            </a:r>
          </a:p>
          <a:p>
            <a:pPr marL="45720" indent="0">
              <a:buNone/>
            </a:pPr>
            <a:r>
              <a:rPr lang="en-US" sz="1800" dirty="0"/>
              <a:t>• Secondary Spontaneous </a:t>
            </a:r>
            <a:r>
              <a:rPr lang="en-US" sz="1800" dirty="0" smtClean="0"/>
              <a:t>Pneumothorax:‐</a:t>
            </a:r>
            <a:r>
              <a:rPr lang="en-US" sz="1800" dirty="0"/>
              <a:t>The risk of</a:t>
            </a:r>
          </a:p>
          <a:p>
            <a:pPr marL="45720" indent="0">
              <a:buNone/>
            </a:pPr>
            <a:r>
              <a:rPr lang="en-US" sz="1800" dirty="0"/>
              <a:t>recurrence is higher, may consider alternative forms of</a:t>
            </a:r>
          </a:p>
          <a:p>
            <a:pPr marL="45720" indent="0">
              <a:buNone/>
            </a:pPr>
            <a:r>
              <a:rPr lang="en-US" sz="1800" dirty="0"/>
              <a:t>transport for one year of the initial </a:t>
            </a:r>
            <a:r>
              <a:rPr lang="en-US" sz="1800" dirty="0" smtClean="0"/>
              <a:t>event</a:t>
            </a:r>
          </a:p>
          <a:p>
            <a:pPr marL="45720" indent="0">
              <a:buNone/>
            </a:pPr>
            <a:endParaRPr lang="en-US" sz="1600" i="1" dirty="0"/>
          </a:p>
          <a:p>
            <a:pPr marL="45720" indent="0">
              <a:buNone/>
            </a:pPr>
            <a:endParaRPr lang="en-US" sz="1600" i="1" dirty="0"/>
          </a:p>
          <a:p>
            <a:pPr marL="45720" indent="0">
              <a:buNone/>
            </a:pPr>
            <a:r>
              <a:rPr lang="en-US" sz="1600" i="1" dirty="0" smtClean="0"/>
              <a:t>                                                           BTS </a:t>
            </a:r>
            <a:r>
              <a:rPr lang="en-US" sz="1600" i="1" dirty="0"/>
              <a:t>recommendations </a:t>
            </a:r>
            <a:r>
              <a:rPr lang="en-US" sz="1600" i="1" dirty="0" smtClean="0"/>
              <a:t>2022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46645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0"/>
            <a:ext cx="3997911" cy="762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Bronchogenic Cyst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61264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000" dirty="0"/>
              <a:t>They are often asymptomatic, </a:t>
            </a:r>
            <a:r>
              <a:rPr lang="en-US" sz="2000" dirty="0" smtClean="0"/>
              <a:t>however emergencies </a:t>
            </a:r>
            <a:r>
              <a:rPr lang="en-US" sz="2000" dirty="0" smtClean="0"/>
              <a:t>may be </a:t>
            </a:r>
            <a:r>
              <a:rPr lang="en-US" sz="2000" dirty="0"/>
              <a:t>caused by a sudden increase in the size and rupture </a:t>
            </a:r>
            <a:r>
              <a:rPr lang="en-US" sz="2000" dirty="0" smtClean="0"/>
              <a:t>of the </a:t>
            </a:r>
            <a:r>
              <a:rPr lang="en-US" sz="2000" dirty="0"/>
              <a:t>cyst following a rapid decompression</a:t>
            </a:r>
          </a:p>
          <a:p>
            <a:pPr marL="45720" indent="0">
              <a:buNone/>
            </a:pPr>
            <a:r>
              <a:rPr lang="en-US" sz="2000" dirty="0" smtClean="0"/>
              <a:t>•A </a:t>
            </a:r>
            <a:r>
              <a:rPr lang="en-US" sz="2000" dirty="0"/>
              <a:t>few cases of cerebral </a:t>
            </a:r>
            <a:r>
              <a:rPr lang="en-US" sz="2000" dirty="0" smtClean="0"/>
              <a:t>air </a:t>
            </a:r>
            <a:r>
              <a:rPr lang="en-US" sz="2000" dirty="0"/>
              <a:t>embolism </a:t>
            </a:r>
            <a:r>
              <a:rPr lang="en-US" sz="2000" dirty="0" smtClean="0"/>
              <a:t>have </a:t>
            </a:r>
            <a:r>
              <a:rPr lang="en-US" sz="2000" dirty="0"/>
              <a:t>been reported </a:t>
            </a:r>
            <a:r>
              <a:rPr lang="en-US" sz="2000" dirty="0" smtClean="0"/>
              <a:t>in </a:t>
            </a:r>
            <a:r>
              <a:rPr lang="en-US" sz="2000" dirty="0"/>
              <a:t>airplane passengers after bronchogenic cyst rupture</a:t>
            </a:r>
          </a:p>
          <a:p>
            <a:pPr marL="45720" indent="0">
              <a:buNone/>
            </a:pPr>
            <a:r>
              <a:rPr lang="en-US" sz="2000" dirty="0"/>
              <a:t>• Most of the cases were fatal</a:t>
            </a:r>
          </a:p>
          <a:p>
            <a:pPr marL="45720" indent="0">
              <a:buNone/>
            </a:pPr>
            <a:r>
              <a:rPr lang="en-US" sz="2000" dirty="0"/>
              <a:t>• Patients are advised against activities leading to </a:t>
            </a:r>
            <a:r>
              <a:rPr lang="en-US" sz="2000" dirty="0" smtClean="0"/>
              <a:t>rapid changes </a:t>
            </a:r>
            <a:r>
              <a:rPr lang="en-US" sz="2000" dirty="0"/>
              <a:t>in ambient pressure, such as flying, diving </a:t>
            </a:r>
            <a:r>
              <a:rPr lang="en-US" sz="2000" dirty="0" smtClean="0"/>
              <a:t>or high </a:t>
            </a:r>
            <a:r>
              <a:rPr lang="en-US" sz="2000" dirty="0"/>
              <a:t>altitude </a:t>
            </a:r>
            <a:r>
              <a:rPr lang="en-US" sz="2000" dirty="0" smtClean="0"/>
              <a:t>climbing or </a:t>
            </a:r>
            <a:r>
              <a:rPr lang="en-US" sz="2000" dirty="0"/>
              <a:t>consider </a:t>
            </a:r>
            <a:r>
              <a:rPr lang="en-US" sz="2000" dirty="0" smtClean="0"/>
              <a:t>elective surgical </a:t>
            </a:r>
            <a:r>
              <a:rPr lang="en-US" sz="2000" dirty="0" smtClean="0"/>
              <a:t>treatment</a:t>
            </a:r>
            <a:r>
              <a:rPr lang="en-US" sz="2000" dirty="0" smtClean="0"/>
              <a:t>.</a:t>
            </a:r>
          </a:p>
          <a:p>
            <a:pPr marL="45720" indent="0">
              <a:buNone/>
            </a:pPr>
            <a:endParaRPr lang="en-US" sz="1600" i="1" dirty="0"/>
          </a:p>
          <a:p>
            <a:pPr marL="45720" indent="0">
              <a:buNone/>
            </a:pPr>
            <a:r>
              <a:rPr lang="en-US" sz="1000" i="1" dirty="0" err="1"/>
              <a:t>Zaugg</a:t>
            </a:r>
            <a:r>
              <a:rPr lang="en-US" sz="1000" i="1" dirty="0"/>
              <a:t> M ET AL, Am J </a:t>
            </a:r>
            <a:r>
              <a:rPr lang="en-US" sz="1000" i="1" dirty="0" err="1"/>
              <a:t>Respir</a:t>
            </a:r>
            <a:r>
              <a:rPr lang="en-US" sz="1000" i="1" dirty="0"/>
              <a:t> </a:t>
            </a:r>
            <a:r>
              <a:rPr lang="en-US" sz="1000" i="1" dirty="0" err="1"/>
              <a:t>Crit</a:t>
            </a:r>
            <a:r>
              <a:rPr lang="en-US" sz="1000" i="1" dirty="0"/>
              <a:t> Care Med 1998; 157: 1686–1689.</a:t>
            </a:r>
          </a:p>
          <a:p>
            <a:pPr marL="45720" indent="0">
              <a:buNone/>
            </a:pPr>
            <a:r>
              <a:rPr lang="en-US" sz="1000" i="1" dirty="0"/>
              <a:t>Almeida FA ET AL, Chest 2006; 130: 575–577.</a:t>
            </a:r>
          </a:p>
          <a:p>
            <a:pPr marL="45720" indent="0">
              <a:buNone/>
            </a:pPr>
            <a:r>
              <a:rPr lang="en-US" sz="1000" i="1" dirty="0" smtClean="0"/>
              <a:t>Belcher E </a:t>
            </a:r>
            <a:r>
              <a:rPr lang="en-US" sz="1000" i="1" dirty="0"/>
              <a:t>et al, </a:t>
            </a:r>
            <a:r>
              <a:rPr lang="en-US" sz="1000" i="1" dirty="0" err="1"/>
              <a:t>Eur</a:t>
            </a:r>
            <a:r>
              <a:rPr lang="en-US" sz="1000" i="1" dirty="0"/>
              <a:t> </a:t>
            </a:r>
            <a:r>
              <a:rPr lang="en-US" sz="1000" i="1" dirty="0" err="1"/>
              <a:t>Respir</a:t>
            </a:r>
            <a:r>
              <a:rPr lang="en-US" sz="1000" i="1" dirty="0"/>
              <a:t> J 2007; 30: 801–804</a:t>
            </a:r>
          </a:p>
          <a:p>
            <a:pPr marL="45720" indent="0">
              <a:buNone/>
            </a:pPr>
            <a:r>
              <a:rPr lang="en-US" sz="1000" i="1" dirty="0" err="1"/>
              <a:t>Edwardson</a:t>
            </a:r>
            <a:r>
              <a:rPr lang="en-US" sz="1000" i="1" dirty="0"/>
              <a:t> </a:t>
            </a:r>
            <a:r>
              <a:rPr lang="en-US" sz="1000" i="1" dirty="0" err="1" smtClean="0"/>
              <a:t>Edwardson</a:t>
            </a:r>
            <a:r>
              <a:rPr lang="en-US" sz="1000" i="1" dirty="0" smtClean="0"/>
              <a:t> M </a:t>
            </a:r>
            <a:r>
              <a:rPr lang="en-US" sz="1000" i="1" dirty="0"/>
              <a:t>et al, </a:t>
            </a:r>
            <a:r>
              <a:rPr lang="en-US" sz="1000" i="1" dirty="0" err="1"/>
              <a:t>Neurocrit</a:t>
            </a:r>
            <a:r>
              <a:rPr lang="en-US" sz="1000" i="1" dirty="0"/>
              <a:t> </a:t>
            </a:r>
            <a:r>
              <a:rPr lang="en-US" sz="1000" i="1" dirty="0" err="1"/>
              <a:t>Neurocrit</a:t>
            </a:r>
            <a:r>
              <a:rPr lang="en-US" sz="1000" i="1" dirty="0"/>
              <a:t> Care 2009; 10: 218</a:t>
            </a:r>
          </a:p>
          <a:p>
            <a:pPr marL="45720" indent="0">
              <a:buNone/>
            </a:pPr>
            <a:r>
              <a:rPr lang="en-US" sz="1000" i="1" dirty="0"/>
              <a:t>–221</a:t>
            </a:r>
          </a:p>
        </p:txBody>
      </p:sp>
    </p:spTree>
    <p:extLst>
      <p:ext uri="{BB962C8B-B14F-4D97-AF65-F5344CB8AC3E}">
        <p14:creationId xmlns:p14="http://schemas.microsoft.com/office/powerpoint/2010/main" val="127933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0"/>
            <a:ext cx="6360111" cy="762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Restrictive Pulmonary Diseases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61264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000" dirty="0" smtClean="0"/>
              <a:t>Patients with restrictive defect like  </a:t>
            </a:r>
            <a:r>
              <a:rPr lang="en-US" sz="2000" dirty="0"/>
              <a:t>ILD or</a:t>
            </a:r>
          </a:p>
          <a:p>
            <a:pPr marL="45720" indent="0">
              <a:buNone/>
            </a:pPr>
            <a:r>
              <a:rPr lang="en-US" sz="2000" dirty="0" err="1"/>
              <a:t>kyphoscoliosis</a:t>
            </a:r>
            <a:r>
              <a:rPr lang="en-US" sz="2000" dirty="0"/>
              <a:t>, can develop a significant hypoxemia</a:t>
            </a:r>
          </a:p>
          <a:p>
            <a:pPr marL="45720" indent="0">
              <a:buNone/>
            </a:pPr>
            <a:r>
              <a:rPr lang="en-US" sz="2000" dirty="0"/>
              <a:t>when exposed </a:t>
            </a:r>
            <a:r>
              <a:rPr lang="en-US" sz="2000" dirty="0" smtClean="0"/>
              <a:t>to </a:t>
            </a:r>
            <a:r>
              <a:rPr lang="en-US" sz="2000" dirty="0"/>
              <a:t>hypoxic </a:t>
            </a:r>
            <a:r>
              <a:rPr lang="en-US" sz="2000" dirty="0" smtClean="0"/>
              <a:t>mixtures , </a:t>
            </a:r>
            <a:r>
              <a:rPr lang="en-US" sz="2000" dirty="0"/>
              <a:t>simulating </a:t>
            </a:r>
            <a:r>
              <a:rPr lang="en-US" sz="2000" dirty="0" smtClean="0"/>
              <a:t>an </a:t>
            </a:r>
            <a:r>
              <a:rPr lang="en-US" sz="2000" dirty="0"/>
              <a:t>air</a:t>
            </a:r>
          </a:p>
          <a:p>
            <a:pPr marL="45720" indent="0">
              <a:buNone/>
            </a:pPr>
            <a:r>
              <a:rPr lang="en-US" sz="2000" dirty="0"/>
              <a:t>flight</a:t>
            </a:r>
          </a:p>
          <a:p>
            <a:pPr marL="45720" indent="0">
              <a:buNone/>
            </a:pPr>
            <a:r>
              <a:rPr lang="en-US" sz="2000" dirty="0" smtClean="0"/>
              <a:t>• The </a:t>
            </a:r>
            <a:r>
              <a:rPr lang="en-US" sz="2000" dirty="0"/>
              <a:t>decreases in PaO2 and SaO2 worsened </a:t>
            </a:r>
            <a:r>
              <a:rPr lang="en-US" sz="2000" dirty="0" smtClean="0"/>
              <a:t>when patients </a:t>
            </a:r>
            <a:r>
              <a:rPr lang="en-US" sz="2000" dirty="0"/>
              <a:t>performed modest physical activity </a:t>
            </a:r>
            <a:r>
              <a:rPr lang="en-US" sz="2000" dirty="0" smtClean="0"/>
              <a:t>during the test.</a:t>
            </a:r>
          </a:p>
          <a:p>
            <a:pPr marL="45720" indent="0">
              <a:buNone/>
            </a:pPr>
            <a:endParaRPr lang="en-US" sz="2000" dirty="0"/>
          </a:p>
          <a:p>
            <a:pPr marL="45720" indent="0">
              <a:buNone/>
            </a:pPr>
            <a:endParaRPr lang="en-US" sz="2000" dirty="0" smtClean="0"/>
          </a:p>
          <a:p>
            <a:pPr marL="45720" indent="0">
              <a:buNone/>
            </a:pPr>
            <a:r>
              <a:rPr lang="fr-FR" sz="1000" i="1" dirty="0" err="1"/>
              <a:t>Seccombe</a:t>
            </a:r>
            <a:r>
              <a:rPr lang="fr-FR" sz="1000" i="1" dirty="0"/>
              <a:t> LM et al, Thorax 2004; 59: 966–970</a:t>
            </a:r>
          </a:p>
          <a:p>
            <a:pPr marL="45720" indent="0">
              <a:buNone/>
            </a:pPr>
            <a:r>
              <a:rPr lang="fr-FR" sz="1000" i="1" dirty="0"/>
              <a:t>Christensen CC et al, </a:t>
            </a:r>
            <a:r>
              <a:rPr lang="fr-FR" sz="1000" i="1" dirty="0" err="1"/>
              <a:t>Eur</a:t>
            </a:r>
            <a:r>
              <a:rPr lang="fr-FR" sz="1000" i="1" dirty="0"/>
              <a:t> </a:t>
            </a:r>
            <a:r>
              <a:rPr lang="fr-FR" sz="1000" i="1" dirty="0" err="1"/>
              <a:t>Respir</a:t>
            </a:r>
            <a:r>
              <a:rPr lang="fr-FR" sz="1000" i="1" dirty="0"/>
              <a:t> J 2002; 20: 300–305.</a:t>
            </a:r>
          </a:p>
          <a:p>
            <a:pPr marL="45720" indent="0">
              <a:buNone/>
            </a:pPr>
            <a:r>
              <a:rPr lang="fr-FR" sz="1000" i="1" dirty="0" err="1"/>
              <a:t>Chetta</a:t>
            </a:r>
            <a:r>
              <a:rPr lang="fr-FR" sz="1000" i="1" dirty="0"/>
              <a:t> A et al, </a:t>
            </a:r>
            <a:r>
              <a:rPr lang="fr-FR" sz="1000" i="1" dirty="0" err="1"/>
              <a:t>Aviat</a:t>
            </a:r>
            <a:r>
              <a:rPr lang="fr-FR" sz="1000" i="1" dirty="0"/>
              <a:t> </a:t>
            </a:r>
            <a:r>
              <a:rPr lang="fr-FR" sz="1000" i="1" dirty="0" err="1"/>
              <a:t>Space</a:t>
            </a:r>
            <a:r>
              <a:rPr lang="fr-FR" sz="1000" i="1" dirty="0"/>
              <a:t> Environ Med 2007; 78: 789–792</a:t>
            </a:r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val="282602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0"/>
            <a:ext cx="6360111" cy="762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Restrictive Pulmonary Diseases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61264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000" dirty="0"/>
              <a:t>Patients </a:t>
            </a:r>
            <a:r>
              <a:rPr lang="en-US" sz="2000" dirty="0" smtClean="0"/>
              <a:t>with </a:t>
            </a:r>
            <a:r>
              <a:rPr lang="en-US" sz="2000" dirty="0"/>
              <a:t>a restrictive </a:t>
            </a:r>
            <a:r>
              <a:rPr lang="en-US" sz="2000" dirty="0" smtClean="0"/>
              <a:t>defect</a:t>
            </a:r>
            <a:r>
              <a:rPr lang="en-US" sz="2000" dirty="0"/>
              <a:t>, the ability </a:t>
            </a:r>
            <a:r>
              <a:rPr lang="en-US" sz="2000" dirty="0" smtClean="0"/>
              <a:t>to</a:t>
            </a:r>
            <a:endParaRPr lang="en-US" sz="2000" dirty="0"/>
          </a:p>
          <a:p>
            <a:pPr marL="45720" indent="0">
              <a:buNone/>
            </a:pPr>
            <a:r>
              <a:rPr lang="en-US" sz="2000" dirty="0"/>
              <a:t>increase the minute ventilation in response to</a:t>
            </a:r>
          </a:p>
          <a:p>
            <a:pPr marL="45720" indent="0">
              <a:buNone/>
            </a:pPr>
            <a:r>
              <a:rPr lang="en-US" sz="2000" dirty="0"/>
              <a:t>hypoxia is limited</a:t>
            </a:r>
          </a:p>
          <a:p>
            <a:pPr marL="45720" indent="0">
              <a:buNone/>
            </a:pPr>
            <a:r>
              <a:rPr lang="en-US" sz="1000" i="1" dirty="0"/>
              <a:t>Mohr LC et al, Am J Med </a:t>
            </a:r>
            <a:r>
              <a:rPr lang="en-US" sz="1000" i="1" dirty="0" err="1"/>
              <a:t>Sci</a:t>
            </a:r>
            <a:r>
              <a:rPr lang="en-US" sz="1000" i="1" dirty="0"/>
              <a:t> 2008; 335: 71–79.</a:t>
            </a:r>
          </a:p>
          <a:p>
            <a:pPr marL="45720" indent="0">
              <a:buNone/>
            </a:pPr>
            <a:r>
              <a:rPr lang="en-US" sz="2000" dirty="0"/>
              <a:t>• PaO2 increased to acceptable levels with an O2</a:t>
            </a:r>
          </a:p>
          <a:p>
            <a:pPr marL="45720" indent="0">
              <a:buNone/>
            </a:pPr>
            <a:r>
              <a:rPr lang="en-US" sz="2000" dirty="0"/>
              <a:t>supply of 2 L/min at rest and 4 L/min during exercise</a:t>
            </a:r>
          </a:p>
          <a:p>
            <a:pPr marL="45720" indent="0">
              <a:buNone/>
            </a:pPr>
            <a:r>
              <a:rPr lang="en-US" sz="2000" dirty="0"/>
              <a:t>is given.</a:t>
            </a:r>
          </a:p>
          <a:p>
            <a:pPr marL="45720" indent="0">
              <a:buNone/>
            </a:pPr>
            <a:r>
              <a:rPr lang="en-US" sz="1000" i="1" dirty="0"/>
              <a:t>Christensen CC. </a:t>
            </a:r>
            <a:r>
              <a:rPr lang="en-US" sz="1000" i="1" dirty="0" err="1"/>
              <a:t>Eur</a:t>
            </a:r>
            <a:r>
              <a:rPr lang="en-US" sz="1000" i="1" dirty="0"/>
              <a:t> </a:t>
            </a:r>
            <a:r>
              <a:rPr lang="en-US" sz="1000" i="1" dirty="0" err="1"/>
              <a:t>Respir</a:t>
            </a:r>
            <a:r>
              <a:rPr lang="en-US" sz="1000" i="1" dirty="0"/>
              <a:t> J 2002;20:300‐305</a:t>
            </a:r>
          </a:p>
          <a:p>
            <a:pPr marL="45720" indent="0">
              <a:buNone/>
            </a:pPr>
            <a:r>
              <a:rPr lang="en-US" sz="2000" dirty="0"/>
              <a:t>• Patients with severe restriction especially those </a:t>
            </a:r>
            <a:r>
              <a:rPr lang="en-US" sz="2000" dirty="0" smtClean="0"/>
              <a:t>with hypoxia should </a:t>
            </a:r>
            <a:r>
              <a:rPr lang="en-US" sz="2000" dirty="0"/>
              <a:t>undergo </a:t>
            </a:r>
            <a:r>
              <a:rPr lang="en-US" sz="2000" dirty="0" smtClean="0"/>
              <a:t>pre </a:t>
            </a:r>
            <a:r>
              <a:rPr lang="en-US" sz="2000" dirty="0"/>
              <a:t>flight evaluation </a:t>
            </a:r>
            <a:r>
              <a:rPr lang="en-US" sz="2000" dirty="0" smtClean="0"/>
              <a:t>or</a:t>
            </a:r>
            <a:endParaRPr lang="en-US" sz="2000" dirty="0"/>
          </a:p>
          <a:p>
            <a:pPr marL="45720" indent="0">
              <a:buNone/>
            </a:pPr>
            <a:r>
              <a:rPr lang="en-US" sz="2000" dirty="0"/>
              <a:t>consider alternative forms of transport</a:t>
            </a:r>
          </a:p>
          <a:p>
            <a:pPr marL="45720" indent="0">
              <a:buNone/>
            </a:pPr>
            <a:endParaRPr lang="en-US" sz="2000" dirty="0" smtClean="0"/>
          </a:p>
          <a:p>
            <a:pPr marL="45720" indent="0">
              <a:buNone/>
            </a:pPr>
            <a:endParaRPr lang="en-US" sz="2000" dirty="0"/>
          </a:p>
          <a:p>
            <a:pPr marL="45720" indent="0">
              <a:buNone/>
            </a:pPr>
            <a:endParaRPr lang="en-US" sz="2000" dirty="0" smtClean="0"/>
          </a:p>
          <a:p>
            <a:pPr marL="4572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                         </a:t>
            </a:r>
            <a:r>
              <a:rPr lang="en-US" sz="2000" i="1" dirty="0" smtClean="0"/>
              <a:t>BTS </a:t>
            </a:r>
            <a:r>
              <a:rPr lang="en-US" sz="2000" i="1" dirty="0"/>
              <a:t>recommendations 2004</a:t>
            </a:r>
          </a:p>
        </p:txBody>
      </p:sp>
    </p:spTree>
    <p:extLst>
      <p:ext uri="{BB962C8B-B14F-4D97-AF65-F5344CB8AC3E}">
        <p14:creationId xmlns:p14="http://schemas.microsoft.com/office/powerpoint/2010/main" val="36597336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0"/>
            <a:ext cx="6360111" cy="762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Obstructive Sleep </a:t>
            </a:r>
            <a:r>
              <a:rPr lang="en-US" sz="2800" dirty="0" err="1"/>
              <a:t>Apnoea</a:t>
            </a:r>
            <a:r>
              <a:rPr lang="en-US" sz="2800" dirty="0"/>
              <a:t> Syndrome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61264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000" dirty="0"/>
              <a:t>Periodic </a:t>
            </a:r>
            <a:r>
              <a:rPr lang="en-US" sz="2000" dirty="0" smtClean="0"/>
              <a:t>breathing and </a:t>
            </a:r>
            <a:r>
              <a:rPr lang="en-US" sz="2000" dirty="0"/>
              <a:t>central </a:t>
            </a:r>
            <a:r>
              <a:rPr lang="en-US" sz="2000" dirty="0" err="1" smtClean="0"/>
              <a:t>apnoeas</a:t>
            </a:r>
            <a:r>
              <a:rPr lang="en-US" sz="2000" dirty="0" smtClean="0"/>
              <a:t> </a:t>
            </a:r>
            <a:r>
              <a:rPr lang="en-US" sz="2000" dirty="0"/>
              <a:t>may occur </a:t>
            </a:r>
            <a:r>
              <a:rPr lang="en-US" sz="2000" dirty="0" smtClean="0"/>
              <a:t>in normal </a:t>
            </a:r>
            <a:r>
              <a:rPr lang="en-US" sz="2000" dirty="0"/>
              <a:t>subjects during sleep at high altitude</a:t>
            </a:r>
          </a:p>
          <a:p>
            <a:pPr marL="45720" indent="0">
              <a:buNone/>
            </a:pPr>
            <a:r>
              <a:rPr lang="en-US" sz="1000" dirty="0"/>
              <a:t>Weil JV : Principles and Practice of Sleep Medicine, </a:t>
            </a:r>
            <a:r>
              <a:rPr lang="en-US" sz="1000" dirty="0" err="1"/>
              <a:t>ed</a:t>
            </a:r>
            <a:r>
              <a:rPr lang="en-US" sz="1000" dirty="0"/>
              <a:t> </a:t>
            </a:r>
            <a:r>
              <a:rPr lang="en-US" sz="1000" dirty="0" smtClean="0"/>
              <a:t>2.</a:t>
            </a:r>
            <a:r>
              <a:rPr lang="en-US" sz="1050" dirty="0" smtClean="0"/>
              <a:t>London</a:t>
            </a:r>
            <a:r>
              <a:rPr lang="en-US" sz="1050" dirty="0"/>
              <a:t>, Saunders, 1989, </a:t>
            </a:r>
            <a:r>
              <a:rPr lang="en-US" sz="1050" dirty="0" err="1"/>
              <a:t>pp</a:t>
            </a:r>
            <a:r>
              <a:rPr lang="en-US" sz="1050" dirty="0"/>
              <a:t> 224–230.</a:t>
            </a:r>
          </a:p>
          <a:p>
            <a:pPr marL="45720" indent="0">
              <a:buNone/>
            </a:pPr>
            <a:r>
              <a:rPr lang="en-US" sz="2000" dirty="0"/>
              <a:t>• Patients affected by OSAHS, the respiratory </a:t>
            </a:r>
            <a:r>
              <a:rPr lang="en-US" sz="2000" dirty="0" smtClean="0"/>
              <a:t>pattern may </a:t>
            </a:r>
            <a:r>
              <a:rPr lang="en-US" sz="2000" dirty="0"/>
              <a:t>deteriorate significantly while sleeping during </a:t>
            </a:r>
            <a:r>
              <a:rPr lang="en-US" sz="2000" dirty="0" smtClean="0"/>
              <a:t>a flight</a:t>
            </a:r>
            <a:endParaRPr lang="en-US" sz="2000" dirty="0"/>
          </a:p>
          <a:p>
            <a:pPr marL="45720" indent="0">
              <a:buNone/>
            </a:pPr>
            <a:r>
              <a:rPr lang="en-US" sz="2000" dirty="0"/>
              <a:t>• Patients with OSAHS treated with CPAP should be</a:t>
            </a:r>
          </a:p>
          <a:p>
            <a:pPr marL="45720" indent="0">
              <a:buNone/>
            </a:pPr>
            <a:r>
              <a:rPr lang="en-US" sz="2000" dirty="0"/>
              <a:t>cautious </a:t>
            </a:r>
            <a:r>
              <a:rPr lang="en-US" sz="2000" dirty="0" smtClean="0"/>
              <a:t>and </a:t>
            </a:r>
            <a:r>
              <a:rPr lang="en-US" sz="2000" dirty="0"/>
              <a:t>avoid long distance </a:t>
            </a:r>
            <a:r>
              <a:rPr lang="en-US" sz="2000" dirty="0" smtClean="0"/>
              <a:t>air </a:t>
            </a:r>
            <a:r>
              <a:rPr lang="en-US" sz="2000" dirty="0"/>
              <a:t>trips.</a:t>
            </a:r>
          </a:p>
          <a:p>
            <a:pPr marL="45720" indent="0">
              <a:buNone/>
            </a:pPr>
            <a:r>
              <a:rPr lang="en-US" sz="2000" dirty="0"/>
              <a:t>• </a:t>
            </a:r>
            <a:r>
              <a:rPr lang="en-US" sz="2000" b="1" dirty="0"/>
              <a:t>They should carry dry cell powered CPAP </a:t>
            </a:r>
            <a:r>
              <a:rPr lang="en-US" sz="2000" b="1" dirty="0" smtClean="0"/>
              <a:t>machine and </a:t>
            </a:r>
            <a:r>
              <a:rPr lang="en-US" sz="2000" b="1" dirty="0"/>
              <a:t>avoid alcohol &amp; sedatives before and during </a:t>
            </a:r>
            <a:r>
              <a:rPr lang="en-US" sz="2000" b="1" dirty="0" smtClean="0"/>
              <a:t>the Flight</a:t>
            </a:r>
            <a:endParaRPr lang="en-US" sz="2000" b="1" dirty="0" smtClean="0"/>
          </a:p>
          <a:p>
            <a:pPr marL="45720" indent="0">
              <a:buNone/>
            </a:pPr>
            <a:endParaRPr lang="en-US" sz="2000" i="1" dirty="0"/>
          </a:p>
          <a:p>
            <a:pPr marL="45720" indent="0">
              <a:buNone/>
            </a:pPr>
            <a:r>
              <a:rPr lang="en-US" sz="1000" i="1" dirty="0"/>
              <a:t>BTS </a:t>
            </a:r>
            <a:r>
              <a:rPr lang="en-US" sz="1000" i="1" dirty="0" err="1"/>
              <a:t>Rec.Thorax</a:t>
            </a:r>
            <a:r>
              <a:rPr lang="en-US" sz="1000" i="1" dirty="0"/>
              <a:t> 2002; 57: 289–304.</a:t>
            </a:r>
          </a:p>
          <a:p>
            <a:pPr marL="45720" indent="0">
              <a:buNone/>
            </a:pPr>
            <a:r>
              <a:rPr lang="en-US" sz="1000" i="1" dirty="0" err="1"/>
              <a:t>Prisant</a:t>
            </a:r>
            <a:r>
              <a:rPr lang="en-US" sz="1000" i="1" dirty="0"/>
              <a:t> LM et al, J </a:t>
            </a:r>
            <a:r>
              <a:rPr lang="en-US" sz="1000" i="1" dirty="0" err="1"/>
              <a:t>Clin</a:t>
            </a:r>
            <a:r>
              <a:rPr lang="en-US" sz="1000" i="1" dirty="0"/>
              <a:t> </a:t>
            </a:r>
            <a:r>
              <a:rPr lang="en-US" sz="1000" i="1" dirty="0" err="1"/>
              <a:t>Hypertens</a:t>
            </a:r>
            <a:r>
              <a:rPr lang="en-US" sz="1000" i="1" dirty="0"/>
              <a:t> 2006; 8: 746–750</a:t>
            </a:r>
          </a:p>
        </p:txBody>
      </p:sp>
    </p:spTree>
    <p:extLst>
      <p:ext uri="{BB962C8B-B14F-4D97-AF65-F5344CB8AC3E}">
        <p14:creationId xmlns:p14="http://schemas.microsoft.com/office/powerpoint/2010/main" val="109051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0"/>
            <a:ext cx="4455111" cy="762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Pulmonary Hypertension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61264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000" dirty="0"/>
              <a:t>Patients </a:t>
            </a:r>
            <a:r>
              <a:rPr lang="en-US" sz="2000" dirty="0" smtClean="0"/>
              <a:t>with </a:t>
            </a:r>
            <a:r>
              <a:rPr lang="en-US" sz="2000" dirty="0"/>
              <a:t>both primary </a:t>
            </a:r>
            <a:r>
              <a:rPr lang="en-US" sz="2000" dirty="0" smtClean="0"/>
              <a:t>and </a:t>
            </a:r>
            <a:r>
              <a:rPr lang="en-US" sz="2000" dirty="0"/>
              <a:t>secondary </a:t>
            </a:r>
            <a:r>
              <a:rPr lang="en-US" sz="2000" dirty="0" smtClean="0"/>
              <a:t>pulmonary </a:t>
            </a:r>
            <a:endParaRPr lang="en-US" sz="2000" dirty="0"/>
          </a:p>
          <a:p>
            <a:pPr marL="45720" indent="0">
              <a:buNone/>
            </a:pPr>
            <a:r>
              <a:rPr lang="en-US" sz="2000" dirty="0"/>
              <a:t>hypertension are at high risk of complications during</a:t>
            </a:r>
          </a:p>
          <a:p>
            <a:pPr marL="45720" indent="0">
              <a:buNone/>
            </a:pPr>
            <a:r>
              <a:rPr lang="en-US" sz="2000" dirty="0"/>
              <a:t>air travel</a:t>
            </a:r>
          </a:p>
          <a:p>
            <a:pPr marL="45720" indent="0">
              <a:buNone/>
            </a:pPr>
            <a:r>
              <a:rPr lang="en-US" sz="2000" dirty="0"/>
              <a:t>• There are individual variability to pulmonary</a:t>
            </a:r>
          </a:p>
          <a:p>
            <a:pPr marL="45720" indent="0">
              <a:buNone/>
            </a:pPr>
            <a:r>
              <a:rPr lang="en-US" sz="2000" dirty="0"/>
              <a:t>vasoconstriction induced by hypoxia, even a light</a:t>
            </a:r>
          </a:p>
          <a:p>
            <a:pPr marL="45720" indent="0">
              <a:buNone/>
            </a:pPr>
            <a:r>
              <a:rPr lang="en-US" sz="2000" dirty="0"/>
              <a:t>worsening of hypoxemia during flight can induce a</a:t>
            </a:r>
          </a:p>
          <a:p>
            <a:pPr marL="45720" indent="0">
              <a:buNone/>
            </a:pPr>
            <a:r>
              <a:rPr lang="en-US" sz="2000" dirty="0"/>
              <a:t>significant increase in pressure in the pulmonary</a:t>
            </a:r>
          </a:p>
          <a:p>
            <a:pPr marL="45720" indent="0">
              <a:buNone/>
            </a:pPr>
            <a:r>
              <a:rPr lang="en-US" sz="2000" dirty="0"/>
              <a:t>artery leading </a:t>
            </a:r>
            <a:r>
              <a:rPr lang="en-US" sz="2000" dirty="0" smtClean="0"/>
              <a:t>to </a:t>
            </a:r>
            <a:r>
              <a:rPr lang="en-US" sz="2000" dirty="0"/>
              <a:t>a </a:t>
            </a:r>
            <a:r>
              <a:rPr lang="en-US" sz="2000" dirty="0" smtClean="0"/>
              <a:t>serious </a:t>
            </a:r>
            <a:r>
              <a:rPr lang="en-US" sz="2000" dirty="0"/>
              <a:t>right cardiac </a:t>
            </a:r>
            <a:r>
              <a:rPr lang="en-US" sz="2000" dirty="0" smtClean="0"/>
              <a:t>failure</a:t>
            </a:r>
            <a:endParaRPr lang="en-US" sz="2000" dirty="0"/>
          </a:p>
          <a:p>
            <a:pPr marL="45720" indent="0">
              <a:buNone/>
            </a:pPr>
            <a:r>
              <a:rPr lang="en-US" sz="1000" i="1" dirty="0" err="1"/>
              <a:t>Mortazavi</a:t>
            </a:r>
            <a:r>
              <a:rPr lang="en-US" sz="1000" i="1" dirty="0"/>
              <a:t> A et al, </a:t>
            </a:r>
            <a:r>
              <a:rPr lang="en-US" sz="1000" i="1" dirty="0" err="1"/>
              <a:t>Aviat</a:t>
            </a:r>
            <a:r>
              <a:rPr lang="en-US" sz="1000" i="1" dirty="0"/>
              <a:t> Space Environ Med 2003; 74: 922–927</a:t>
            </a:r>
          </a:p>
          <a:p>
            <a:pPr marL="45720" indent="0">
              <a:buNone/>
            </a:pPr>
            <a:r>
              <a:rPr lang="en-US" sz="2000" dirty="0"/>
              <a:t>• Severe (NYHA class III and IV) pulmonary </a:t>
            </a:r>
          </a:p>
          <a:p>
            <a:pPr marL="45720" indent="0">
              <a:buNone/>
            </a:pPr>
            <a:r>
              <a:rPr lang="en-US" sz="2000" dirty="0"/>
              <a:t>hypertension </a:t>
            </a:r>
            <a:r>
              <a:rPr lang="en-US" sz="2000" dirty="0" smtClean="0"/>
              <a:t>is</a:t>
            </a:r>
            <a:r>
              <a:rPr lang="en-US" sz="2000" dirty="0" smtClean="0"/>
              <a:t> </a:t>
            </a:r>
            <a:r>
              <a:rPr lang="en-US" sz="2000" dirty="0"/>
              <a:t>a contraindication to air travel</a:t>
            </a:r>
          </a:p>
          <a:p>
            <a:pPr marL="45720" indent="0">
              <a:buNone/>
            </a:pPr>
            <a:r>
              <a:rPr lang="en-US" sz="1000" i="1" dirty="0"/>
              <a:t>Mohr LC et al, Am J Med </a:t>
            </a:r>
            <a:r>
              <a:rPr lang="en-US" sz="1000" i="1" dirty="0" err="1"/>
              <a:t>Sci</a:t>
            </a:r>
            <a:r>
              <a:rPr lang="en-US" sz="1000" i="1" dirty="0"/>
              <a:t> 2008; 335: 71–79</a:t>
            </a:r>
          </a:p>
        </p:txBody>
      </p:sp>
    </p:spTree>
    <p:extLst>
      <p:ext uri="{BB962C8B-B14F-4D97-AF65-F5344CB8AC3E}">
        <p14:creationId xmlns:p14="http://schemas.microsoft.com/office/powerpoint/2010/main" val="343307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0"/>
            <a:ext cx="4455111" cy="762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Patients on LTOT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61264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000" dirty="0"/>
              <a:t>Patients </a:t>
            </a:r>
            <a:r>
              <a:rPr lang="en-US" sz="2000" dirty="0" smtClean="0"/>
              <a:t>normally using </a:t>
            </a:r>
            <a:r>
              <a:rPr lang="en-US" sz="2000" dirty="0"/>
              <a:t>LTOT should ensure </a:t>
            </a:r>
            <a:r>
              <a:rPr lang="en-US" sz="2000" dirty="0" smtClean="0"/>
              <a:t>they have </a:t>
            </a:r>
            <a:r>
              <a:rPr lang="en-US" sz="2000" dirty="0"/>
              <a:t>LTOT throughout their stay</a:t>
            </a:r>
          </a:p>
          <a:p>
            <a:pPr marL="45720" indent="0">
              <a:buNone/>
            </a:pPr>
            <a:r>
              <a:rPr lang="en-US" sz="2000" dirty="0"/>
              <a:t>• Should increase flow of oxygen to add 2L/min</a:t>
            </a:r>
          </a:p>
          <a:p>
            <a:pPr marL="45720" indent="0">
              <a:buNone/>
            </a:pPr>
            <a:r>
              <a:rPr lang="en-US" sz="2000" dirty="0"/>
              <a:t>• Titration at hypoxia inhalation test is suggested</a:t>
            </a:r>
          </a:p>
          <a:p>
            <a:pPr marL="45720" indent="0">
              <a:buNone/>
            </a:pPr>
            <a:r>
              <a:rPr lang="en-US" sz="2000" dirty="0"/>
              <a:t>• Arrangements for oxygen in airport, stop over</a:t>
            </a:r>
          </a:p>
          <a:p>
            <a:pPr marL="45720" indent="0">
              <a:buNone/>
            </a:pPr>
            <a:r>
              <a:rPr lang="en-US" sz="2000" dirty="0"/>
              <a:t>and transport </a:t>
            </a:r>
            <a:r>
              <a:rPr lang="en-US" sz="2000" dirty="0" smtClean="0"/>
              <a:t>to </a:t>
            </a:r>
            <a:r>
              <a:rPr lang="en-US" sz="2000" dirty="0"/>
              <a:t>be arranges </a:t>
            </a:r>
            <a:r>
              <a:rPr lang="en-US" sz="2000" dirty="0" smtClean="0"/>
              <a:t>before </a:t>
            </a:r>
            <a:r>
              <a:rPr lang="en-US" sz="2000" dirty="0"/>
              <a:t>hand</a:t>
            </a:r>
          </a:p>
          <a:p>
            <a:pPr marL="45720" indent="0">
              <a:buNone/>
            </a:pPr>
            <a:r>
              <a:rPr lang="en-US" sz="2000" dirty="0"/>
              <a:t>• Prior arrangement with the destination country</a:t>
            </a:r>
          </a:p>
          <a:p>
            <a:pPr marL="45720" indent="0">
              <a:buNone/>
            </a:pPr>
            <a:r>
              <a:rPr lang="en-US" sz="2000" dirty="0"/>
              <a:t>is essential to ensure availability of supplies</a:t>
            </a:r>
          </a:p>
        </p:txBody>
      </p:sp>
    </p:spTree>
    <p:extLst>
      <p:ext uri="{BB962C8B-B14F-4D97-AF65-F5344CB8AC3E}">
        <p14:creationId xmlns:p14="http://schemas.microsoft.com/office/powerpoint/2010/main" val="282678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0"/>
            <a:ext cx="5750511" cy="762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Ventilator </a:t>
            </a:r>
            <a:r>
              <a:rPr lang="en-US" sz="2800" dirty="0" smtClean="0"/>
              <a:t>dependent </a:t>
            </a:r>
            <a:r>
              <a:rPr lang="en-US" sz="2800" dirty="0"/>
              <a:t>patients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61264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000" dirty="0"/>
              <a:t>Should have an </a:t>
            </a:r>
            <a:r>
              <a:rPr lang="en-US" sz="2000" dirty="0" smtClean="0"/>
              <a:t>escort/paramedic or Dr</a:t>
            </a:r>
            <a:r>
              <a:rPr lang="en-US" sz="2000" dirty="0"/>
              <a:t>.</a:t>
            </a:r>
            <a:r>
              <a:rPr lang="en-US" sz="2000" dirty="0" smtClean="0"/>
              <a:t> </a:t>
            </a:r>
            <a:r>
              <a:rPr lang="en-US" sz="2000" dirty="0"/>
              <a:t>competent </a:t>
            </a:r>
            <a:r>
              <a:rPr lang="en-US" sz="2000" dirty="0" smtClean="0"/>
              <a:t>enough to change </a:t>
            </a:r>
            <a:r>
              <a:rPr lang="en-US" sz="2000" dirty="0"/>
              <a:t>the tube, perform suctioning and </a:t>
            </a:r>
            <a:r>
              <a:rPr lang="en-US" sz="2000" dirty="0" smtClean="0"/>
              <a:t>do manual </a:t>
            </a:r>
            <a:r>
              <a:rPr lang="en-US" sz="2000" dirty="0"/>
              <a:t>breathing</a:t>
            </a:r>
          </a:p>
          <a:p>
            <a:pPr marL="45720" indent="0">
              <a:buNone/>
            </a:pPr>
            <a:r>
              <a:rPr lang="en-US" sz="2000" dirty="0"/>
              <a:t>• Carry an additional </a:t>
            </a:r>
            <a:r>
              <a:rPr lang="en-US" sz="2000" dirty="0" smtClean="0"/>
              <a:t>tracheostomy tube </a:t>
            </a:r>
            <a:r>
              <a:rPr lang="en-US" sz="2000" dirty="0"/>
              <a:t>and</a:t>
            </a:r>
          </a:p>
          <a:p>
            <a:pPr marL="45720" indent="0">
              <a:buNone/>
            </a:pPr>
            <a:r>
              <a:rPr lang="en-US" sz="2000" dirty="0"/>
              <a:t>battery driven suction machine</a:t>
            </a:r>
          </a:p>
          <a:p>
            <a:pPr marL="45720" indent="0">
              <a:buNone/>
            </a:pPr>
            <a:r>
              <a:rPr lang="en-US" sz="2000" dirty="0"/>
              <a:t>• </a:t>
            </a:r>
            <a:r>
              <a:rPr lang="en-US" sz="2000" dirty="0" smtClean="0"/>
              <a:t>Monitor </a:t>
            </a:r>
            <a:r>
              <a:rPr lang="en-US" sz="2000" dirty="0"/>
              <a:t>cuff pressure (a little air needs to be</a:t>
            </a:r>
          </a:p>
          <a:p>
            <a:pPr marL="45720" indent="0">
              <a:buNone/>
            </a:pPr>
            <a:r>
              <a:rPr lang="en-US" sz="2000" dirty="0"/>
              <a:t>removed during ascent and a little air be</a:t>
            </a:r>
          </a:p>
          <a:p>
            <a:pPr marL="45720" indent="0">
              <a:buNone/>
            </a:pPr>
            <a:r>
              <a:rPr lang="en-US" sz="2000" dirty="0"/>
              <a:t>introduced on descent)</a:t>
            </a:r>
          </a:p>
        </p:txBody>
      </p:sp>
    </p:spTree>
    <p:extLst>
      <p:ext uri="{BB962C8B-B14F-4D97-AF65-F5344CB8AC3E}">
        <p14:creationId xmlns:p14="http://schemas.microsoft.com/office/powerpoint/2010/main" val="234080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0"/>
            <a:ext cx="2702511" cy="762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DVT &amp; PTE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61264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000" dirty="0"/>
              <a:t>The condition </a:t>
            </a:r>
            <a:r>
              <a:rPr lang="en-US" sz="2000" dirty="0" smtClean="0"/>
              <a:t>DVT </a:t>
            </a:r>
            <a:r>
              <a:rPr lang="en-US" sz="2000" dirty="0"/>
              <a:t>itself is not dangerous </a:t>
            </a:r>
            <a:r>
              <a:rPr lang="en-US" sz="2000" dirty="0" smtClean="0"/>
              <a:t>, but </a:t>
            </a:r>
            <a:r>
              <a:rPr lang="en-US" sz="2000" dirty="0"/>
              <a:t>the complication of PTE can be </a:t>
            </a:r>
            <a:r>
              <a:rPr lang="en-US" sz="2000" dirty="0" smtClean="0"/>
              <a:t>life threatening</a:t>
            </a:r>
            <a:r>
              <a:rPr lang="en-US" sz="2000" dirty="0"/>
              <a:t>.</a:t>
            </a:r>
          </a:p>
          <a:p>
            <a:pPr marL="45720" indent="0">
              <a:buNone/>
            </a:pPr>
            <a:r>
              <a:rPr lang="en-US" sz="2000" dirty="0"/>
              <a:t>• “Economy </a:t>
            </a:r>
            <a:r>
              <a:rPr lang="en-US" sz="2000" dirty="0" smtClean="0"/>
              <a:t>class </a:t>
            </a:r>
            <a:r>
              <a:rPr lang="en-US" sz="2000" dirty="0"/>
              <a:t>syndrome </a:t>
            </a:r>
            <a:r>
              <a:rPr lang="en-US" sz="2000" dirty="0" smtClean="0"/>
              <a:t>” </a:t>
            </a:r>
            <a:r>
              <a:rPr lang="en-US" sz="2000" dirty="0"/>
              <a:t>term was first</a:t>
            </a:r>
          </a:p>
          <a:p>
            <a:pPr marL="45720" indent="0">
              <a:buNone/>
            </a:pPr>
            <a:r>
              <a:rPr lang="en-US" sz="2000" dirty="0"/>
              <a:t>used by Symington and Stack in 1977, and</a:t>
            </a:r>
          </a:p>
          <a:p>
            <a:pPr marL="45720" indent="0">
              <a:buNone/>
            </a:pPr>
            <a:r>
              <a:rPr lang="en-US" sz="2000" dirty="0"/>
              <a:t>again by Cruickshank </a:t>
            </a:r>
            <a:r>
              <a:rPr lang="en-US" sz="2000" dirty="0" smtClean="0"/>
              <a:t>et </a:t>
            </a:r>
            <a:r>
              <a:rPr lang="en-US" sz="2000" dirty="0"/>
              <a:t>al. in 1988.</a:t>
            </a:r>
          </a:p>
          <a:p>
            <a:pPr marL="45720" indent="0">
              <a:buNone/>
            </a:pPr>
            <a:r>
              <a:rPr lang="en-US" sz="2000" dirty="0"/>
              <a:t>• This description wrongly implies that DVT</a:t>
            </a:r>
          </a:p>
          <a:p>
            <a:pPr marL="45720" indent="0">
              <a:buNone/>
            </a:pPr>
            <a:r>
              <a:rPr lang="en-US" sz="2000" dirty="0"/>
              <a:t>does not occur in business or first class air</a:t>
            </a:r>
          </a:p>
          <a:p>
            <a:pPr marL="45720" indent="0">
              <a:buNone/>
            </a:pPr>
            <a:r>
              <a:rPr lang="en-US" sz="2000" dirty="0" smtClean="0"/>
              <a:t>Travelers</a:t>
            </a:r>
            <a:endParaRPr lang="en-US" sz="2000" dirty="0"/>
          </a:p>
          <a:p>
            <a:pPr marL="45720" indent="0">
              <a:buNone/>
            </a:pPr>
            <a:r>
              <a:rPr lang="en-US" sz="2000" dirty="0"/>
              <a:t>Up to 20% of the total population </a:t>
            </a:r>
            <a:r>
              <a:rPr lang="en-US" sz="2000" dirty="0" smtClean="0"/>
              <a:t>may have some </a:t>
            </a:r>
            <a:r>
              <a:rPr lang="en-US" sz="2000" dirty="0"/>
              <a:t>degree of increased clotting </a:t>
            </a:r>
            <a:r>
              <a:rPr lang="en-US" sz="2000" dirty="0" smtClean="0"/>
              <a:t>tendency</a:t>
            </a:r>
          </a:p>
          <a:p>
            <a:pPr marL="45720" indent="0">
              <a:buNone/>
            </a:pPr>
            <a:r>
              <a:rPr lang="en-US" sz="2000" dirty="0"/>
              <a:t>There have been no epidemiological </a:t>
            </a:r>
            <a:r>
              <a:rPr lang="en-US" sz="2000" dirty="0" smtClean="0"/>
              <a:t>studies published </a:t>
            </a:r>
            <a:r>
              <a:rPr lang="en-US" sz="2000" dirty="0"/>
              <a:t>which show a statistically </a:t>
            </a:r>
            <a:r>
              <a:rPr lang="en-US" sz="2000" dirty="0" smtClean="0"/>
              <a:t>significant increase </a:t>
            </a:r>
            <a:r>
              <a:rPr lang="en-US" sz="2000" dirty="0"/>
              <a:t>in cases of DVT when traveling in </a:t>
            </a:r>
            <a:r>
              <a:rPr lang="en-US" sz="2000" dirty="0" smtClean="0"/>
              <a:t>the absence </a:t>
            </a:r>
            <a:r>
              <a:rPr lang="en-US" sz="2000" dirty="0"/>
              <a:t>of preexisting risk factors</a:t>
            </a:r>
          </a:p>
        </p:txBody>
      </p:sp>
    </p:spTree>
    <p:extLst>
      <p:ext uri="{BB962C8B-B14F-4D97-AF65-F5344CB8AC3E}">
        <p14:creationId xmlns:p14="http://schemas.microsoft.com/office/powerpoint/2010/main" val="41223954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0"/>
            <a:ext cx="2702511" cy="762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DVT &amp; PTE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61264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000" dirty="0"/>
              <a:t>• It is unlikely </a:t>
            </a:r>
            <a:r>
              <a:rPr lang="en-US" sz="2000" dirty="0" smtClean="0"/>
              <a:t>that </a:t>
            </a:r>
            <a:r>
              <a:rPr lang="en-US" sz="2000" dirty="0"/>
              <a:t>hypoxia </a:t>
            </a:r>
            <a:r>
              <a:rPr lang="en-US" sz="2000" dirty="0" smtClean="0"/>
              <a:t>or </a:t>
            </a:r>
            <a:r>
              <a:rPr lang="en-US" sz="2000" dirty="0"/>
              <a:t>hypobaric </a:t>
            </a:r>
            <a:r>
              <a:rPr lang="en-US" sz="2000" dirty="0" smtClean="0"/>
              <a:t>changes </a:t>
            </a:r>
            <a:endParaRPr lang="en-US" sz="2000" dirty="0"/>
          </a:p>
          <a:p>
            <a:pPr marL="45720" indent="0">
              <a:buNone/>
            </a:pPr>
            <a:r>
              <a:rPr lang="en-US" sz="2000" dirty="0"/>
              <a:t>are themselves etiological factors for </a:t>
            </a:r>
            <a:r>
              <a:rPr lang="en-US" sz="2000" dirty="0" err="1" smtClean="0"/>
              <a:t>VTE,as</a:t>
            </a:r>
            <a:r>
              <a:rPr lang="en-US" sz="2000" dirty="0" smtClean="0"/>
              <a:t> there </a:t>
            </a:r>
            <a:r>
              <a:rPr lang="en-US" sz="2000" dirty="0"/>
              <a:t>is no reported increased incidence of </a:t>
            </a:r>
            <a:r>
              <a:rPr lang="en-US" sz="2000" dirty="0" smtClean="0"/>
              <a:t>VTE in :</a:t>
            </a:r>
            <a:endParaRPr lang="en-US" sz="2000" dirty="0"/>
          </a:p>
          <a:p>
            <a:pPr marL="45720" indent="0">
              <a:buNone/>
            </a:pPr>
            <a:r>
              <a:rPr lang="en-US" sz="2000" dirty="0"/>
              <a:t>– Populations living at high altitudes</a:t>
            </a:r>
          </a:p>
          <a:p>
            <a:pPr marL="45720" indent="0">
              <a:buNone/>
            </a:pPr>
            <a:r>
              <a:rPr lang="en-US" sz="2000" dirty="0"/>
              <a:t>– patients with hypoxic lung disease</a:t>
            </a:r>
          </a:p>
          <a:p>
            <a:pPr marL="45720" indent="0">
              <a:buNone/>
            </a:pPr>
            <a:r>
              <a:rPr lang="en-US" sz="2000" dirty="0"/>
              <a:t>– commercial airline pilots</a:t>
            </a:r>
          </a:p>
          <a:p>
            <a:pPr marL="45720" indent="0">
              <a:buNone/>
            </a:pPr>
            <a:r>
              <a:rPr lang="en-US" sz="2000" dirty="0"/>
              <a:t>• But </a:t>
            </a:r>
            <a:r>
              <a:rPr lang="en-US" sz="2000" dirty="0" err="1" smtClean="0"/>
              <a:t>Bentz</a:t>
            </a:r>
            <a:r>
              <a:rPr lang="en-US" sz="2000" dirty="0" smtClean="0"/>
              <a:t> B </a:t>
            </a:r>
            <a:r>
              <a:rPr lang="en-US" sz="2000" dirty="0"/>
              <a:t>et al, reported that in the</a:t>
            </a:r>
          </a:p>
          <a:p>
            <a:pPr marL="45720" indent="0">
              <a:buNone/>
            </a:pPr>
            <a:r>
              <a:rPr lang="en-US" sz="2000" dirty="0"/>
              <a:t>hypobaric environment of the aircraft, markers</a:t>
            </a:r>
          </a:p>
          <a:p>
            <a:pPr marL="45720" indent="0">
              <a:buNone/>
            </a:pPr>
            <a:r>
              <a:rPr lang="en-US" sz="2000" dirty="0"/>
              <a:t>of activated </a:t>
            </a:r>
            <a:r>
              <a:rPr lang="en-US" sz="2000" dirty="0" smtClean="0"/>
              <a:t>coagulation may </a:t>
            </a:r>
            <a:r>
              <a:rPr lang="en-US" sz="2000" dirty="0"/>
              <a:t>increase </a:t>
            </a:r>
            <a:r>
              <a:rPr lang="en-US" sz="2000" dirty="0" smtClean="0"/>
              <a:t>by</a:t>
            </a:r>
            <a:endParaRPr lang="en-US" sz="2000" dirty="0"/>
          </a:p>
          <a:p>
            <a:pPr marL="45720" indent="0">
              <a:buNone/>
            </a:pPr>
            <a:r>
              <a:rPr lang="en-US" sz="2000" dirty="0"/>
              <a:t>twofold to eightfold.</a:t>
            </a:r>
          </a:p>
          <a:p>
            <a:pPr marL="45720" indent="0">
              <a:buNone/>
            </a:pPr>
            <a:r>
              <a:rPr lang="en-US" sz="2000" i="1" dirty="0"/>
              <a:t>Lancet 2000; 356: 1657‐165.</a:t>
            </a:r>
          </a:p>
        </p:txBody>
      </p:sp>
    </p:spTree>
    <p:extLst>
      <p:ext uri="{BB962C8B-B14F-4D97-AF65-F5344CB8AC3E}">
        <p14:creationId xmlns:p14="http://schemas.microsoft.com/office/powerpoint/2010/main" val="1251742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0"/>
            <a:ext cx="2702511" cy="762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DVT &amp; PTE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61264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000" dirty="0" err="1"/>
              <a:t>Sarvesaran</a:t>
            </a:r>
            <a:r>
              <a:rPr lang="en-US" sz="2000" dirty="0"/>
              <a:t> </a:t>
            </a:r>
            <a:r>
              <a:rPr lang="en-US" sz="2000" dirty="0" smtClean="0"/>
              <a:t>found </a:t>
            </a:r>
            <a:r>
              <a:rPr lang="en-US" sz="2000" dirty="0"/>
              <a:t>that 18% of sudden </a:t>
            </a:r>
            <a:r>
              <a:rPr lang="en-US" sz="2000" dirty="0" smtClean="0"/>
              <a:t>deaths over </a:t>
            </a:r>
            <a:r>
              <a:rPr lang="en-US" sz="2000" dirty="0"/>
              <a:t>a three year period at Heathrow airport</a:t>
            </a:r>
          </a:p>
          <a:p>
            <a:pPr marL="45720" indent="0">
              <a:buNone/>
            </a:pPr>
            <a:r>
              <a:rPr lang="en-US" sz="2000" dirty="0"/>
              <a:t>among long distance air travelers were</a:t>
            </a:r>
          </a:p>
          <a:p>
            <a:pPr marL="45720" indent="0">
              <a:buNone/>
            </a:pPr>
            <a:r>
              <a:rPr lang="en-US" sz="2000" dirty="0"/>
              <a:t>attributable to PTE</a:t>
            </a:r>
          </a:p>
          <a:p>
            <a:pPr marL="45720" indent="0">
              <a:buNone/>
            </a:pPr>
            <a:r>
              <a:rPr lang="en-US" sz="1000" dirty="0"/>
              <a:t>Med </a:t>
            </a:r>
            <a:r>
              <a:rPr lang="en-US" sz="1000" dirty="0" err="1"/>
              <a:t>Sci</a:t>
            </a:r>
            <a:r>
              <a:rPr lang="en-US" sz="1000" dirty="0"/>
              <a:t> Law 1986; 26:35‐83</a:t>
            </a:r>
          </a:p>
          <a:p>
            <a:pPr marL="45720" indent="0">
              <a:buNone/>
            </a:pPr>
            <a:r>
              <a:rPr lang="en-US" sz="2000" i="1" dirty="0"/>
              <a:t>• </a:t>
            </a:r>
            <a:r>
              <a:rPr lang="en-US" sz="2000" dirty="0"/>
              <a:t>Air travel of more than four hours duration</a:t>
            </a:r>
          </a:p>
          <a:p>
            <a:pPr marL="45720" indent="0">
              <a:buNone/>
            </a:pPr>
            <a:r>
              <a:rPr lang="en-US" sz="2000" dirty="0"/>
              <a:t>under taken within the preceding 4 weeks</a:t>
            </a:r>
          </a:p>
          <a:p>
            <a:pPr marL="45720" indent="0">
              <a:buNone/>
            </a:pPr>
            <a:r>
              <a:rPr lang="en-US" sz="2000" dirty="0"/>
              <a:t>were the most common risk factors </a:t>
            </a:r>
            <a:r>
              <a:rPr lang="en-US" sz="2000" dirty="0" smtClean="0"/>
              <a:t>for </a:t>
            </a:r>
            <a:r>
              <a:rPr lang="en-US" sz="2000" dirty="0"/>
              <a:t>PTE</a:t>
            </a:r>
          </a:p>
          <a:p>
            <a:pPr marL="45720" indent="0">
              <a:buNone/>
            </a:pPr>
            <a:r>
              <a:rPr lang="en-US" sz="1000" dirty="0"/>
              <a:t>Mercer A et al, </a:t>
            </a:r>
            <a:r>
              <a:rPr lang="en-US" sz="1000" dirty="0" err="1"/>
              <a:t>Aviat</a:t>
            </a:r>
            <a:r>
              <a:rPr lang="en-US" sz="1000" dirty="0"/>
              <a:t> Space Environ Med 1998; </a:t>
            </a:r>
            <a:r>
              <a:rPr lang="en-US" sz="1000" dirty="0" smtClean="0"/>
              <a:t>69:154‐7.Ferrari </a:t>
            </a:r>
            <a:r>
              <a:rPr lang="en-US" sz="1000" dirty="0"/>
              <a:t>E et al, Chest 1999; 115: 440‐4</a:t>
            </a:r>
            <a:r>
              <a:rPr lang="en-US" sz="1000" dirty="0" smtClean="0"/>
              <a:t>.</a:t>
            </a:r>
          </a:p>
          <a:p>
            <a:pPr marL="45720" indent="0">
              <a:buNone/>
            </a:pPr>
            <a:r>
              <a:rPr lang="en-US" sz="1800" dirty="0"/>
              <a:t>The incidence of pulmonary embolism was much higher</a:t>
            </a:r>
          </a:p>
          <a:p>
            <a:pPr marL="45720" indent="0">
              <a:buNone/>
            </a:pPr>
            <a:r>
              <a:rPr lang="en-US" sz="1800" dirty="0"/>
              <a:t>among passengers traveling more than 5000 km</a:t>
            </a:r>
          </a:p>
          <a:p>
            <a:pPr marL="45720" indent="0">
              <a:buNone/>
            </a:pPr>
            <a:r>
              <a:rPr lang="en-US" sz="1800" dirty="0"/>
              <a:t>• </a:t>
            </a:r>
            <a:r>
              <a:rPr lang="en-US" sz="1800" dirty="0" smtClean="0"/>
              <a:t>Incidence </a:t>
            </a:r>
            <a:r>
              <a:rPr lang="en-US" sz="1800" dirty="0"/>
              <a:t>of DVT increases with </a:t>
            </a:r>
            <a:r>
              <a:rPr lang="en-US" sz="1800" dirty="0" smtClean="0"/>
              <a:t>distance travelled </a:t>
            </a:r>
          </a:p>
          <a:p>
            <a:pPr marL="45720" indent="0">
              <a:buNone/>
            </a:pPr>
            <a:r>
              <a:rPr lang="en-US" sz="1800" dirty="0" smtClean="0"/>
              <a:t>&lt;5000 </a:t>
            </a:r>
            <a:r>
              <a:rPr lang="en-US" sz="1800" dirty="0"/>
              <a:t>km ‐ 0.01 case/million</a:t>
            </a:r>
          </a:p>
          <a:p>
            <a:pPr marL="45720" indent="0">
              <a:buNone/>
            </a:pPr>
            <a:r>
              <a:rPr lang="en-US" sz="1800" dirty="0"/>
              <a:t>&gt;5000 km ‐ 1.5 case/million case/million</a:t>
            </a:r>
          </a:p>
          <a:p>
            <a:pPr marL="45720" indent="0">
              <a:buNone/>
            </a:pPr>
            <a:r>
              <a:rPr lang="en-US" sz="1800" dirty="0"/>
              <a:t>&gt;10,000 km ‐ 4.8 case/million</a:t>
            </a:r>
          </a:p>
          <a:p>
            <a:pPr marL="45720" indent="0">
              <a:buNone/>
            </a:pPr>
            <a:r>
              <a:rPr lang="en-US" sz="1000" i="1" dirty="0"/>
              <a:t>N </a:t>
            </a:r>
            <a:r>
              <a:rPr lang="en-US" sz="1000" i="1" dirty="0" err="1"/>
              <a:t>Engl</a:t>
            </a:r>
            <a:r>
              <a:rPr lang="en-US" sz="1000" i="1" dirty="0"/>
              <a:t> J Med 2001; 345:779</a:t>
            </a:r>
            <a:r>
              <a:rPr lang="en-US" sz="1800" dirty="0"/>
              <a:t>‐</a:t>
            </a:r>
          </a:p>
        </p:txBody>
      </p:sp>
    </p:spTree>
    <p:extLst>
      <p:ext uri="{BB962C8B-B14F-4D97-AF65-F5344CB8AC3E}">
        <p14:creationId xmlns:p14="http://schemas.microsoft.com/office/powerpoint/2010/main" val="6254274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0"/>
            <a:ext cx="2702511" cy="762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DVT &amp; PTE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61264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1800" dirty="0" smtClean="0"/>
              <a:t>All </a:t>
            </a:r>
            <a:r>
              <a:rPr lang="en-US" sz="1800" dirty="0" smtClean="0"/>
              <a:t>travelers, regardless </a:t>
            </a:r>
            <a:r>
              <a:rPr lang="en-US" sz="1800" dirty="0" smtClean="0"/>
              <a:t>of </a:t>
            </a:r>
            <a:r>
              <a:rPr lang="en-US" sz="1800" dirty="0"/>
              <a:t>VTE </a:t>
            </a:r>
            <a:r>
              <a:rPr lang="en-US" sz="1800" dirty="0" smtClean="0"/>
              <a:t>risk, should</a:t>
            </a:r>
            <a:endParaRPr lang="en-US" sz="1800" dirty="0"/>
          </a:p>
          <a:p>
            <a:pPr marL="45720" indent="0">
              <a:buNone/>
            </a:pPr>
            <a:r>
              <a:rPr lang="en-US" sz="1800" dirty="0"/>
              <a:t>– avoid dehydration</a:t>
            </a:r>
          </a:p>
          <a:p>
            <a:pPr marL="45720" indent="0">
              <a:buNone/>
            </a:pPr>
            <a:r>
              <a:rPr lang="en-US" sz="1800" dirty="0"/>
              <a:t>– </a:t>
            </a:r>
            <a:r>
              <a:rPr lang="en-US" sz="1800" dirty="0" smtClean="0"/>
              <a:t>frequently </a:t>
            </a:r>
            <a:r>
              <a:rPr lang="en-US" sz="1800" dirty="0"/>
              <a:t>exercise leg muscles.</a:t>
            </a:r>
          </a:p>
          <a:p>
            <a:pPr marL="45720" indent="0">
              <a:buNone/>
            </a:pPr>
            <a:r>
              <a:rPr lang="en-US" sz="1800" dirty="0"/>
              <a:t>– Travelers on a flight of less than 6 hours and those with no</a:t>
            </a:r>
          </a:p>
          <a:p>
            <a:pPr marL="45720" indent="0">
              <a:buNone/>
            </a:pPr>
            <a:r>
              <a:rPr lang="en-US" sz="1800" dirty="0"/>
              <a:t>known risk factors for VTE, do not need DVT prophylaxis.</a:t>
            </a:r>
          </a:p>
          <a:p>
            <a:pPr marL="45720" indent="0">
              <a:buNone/>
            </a:pPr>
            <a:r>
              <a:rPr lang="en-US" sz="1800" dirty="0"/>
              <a:t>• Travelers with 1 or more risk factors for VTE should</a:t>
            </a:r>
          </a:p>
          <a:p>
            <a:pPr marL="45720" indent="0">
              <a:buNone/>
            </a:pPr>
            <a:r>
              <a:rPr lang="en-US" sz="1800" dirty="0"/>
              <a:t>consider graduated compression stockings and/or LMWH</a:t>
            </a:r>
          </a:p>
          <a:p>
            <a:pPr marL="45720" indent="0">
              <a:buNone/>
            </a:pPr>
            <a:r>
              <a:rPr lang="en-US" sz="1800" dirty="0"/>
              <a:t>for flights </a:t>
            </a:r>
            <a:r>
              <a:rPr lang="en-US" sz="1800" dirty="0" smtClean="0"/>
              <a:t>longer </a:t>
            </a:r>
            <a:r>
              <a:rPr lang="en-US" sz="1800" dirty="0"/>
              <a:t>than 6 hours.</a:t>
            </a:r>
          </a:p>
        </p:txBody>
      </p:sp>
    </p:spTree>
    <p:extLst>
      <p:ext uri="{BB962C8B-B14F-4D97-AF65-F5344CB8AC3E}">
        <p14:creationId xmlns:p14="http://schemas.microsoft.com/office/powerpoint/2010/main" val="238361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8565" y="489446"/>
            <a:ext cx="6919031" cy="1666520"/>
          </a:xfrm>
          <a:prstGeom prst="rect">
            <a:avLst/>
          </a:prstGeom>
        </p:spPr>
        <p:txBody>
          <a:bodyPr vert="horz" wrap="square" lIns="0" tIns="248323" rIns="0" bIns="0" rtlCol="0">
            <a:spAutoFit/>
          </a:bodyPr>
          <a:lstStyle/>
          <a:p>
            <a:pPr marL="200350">
              <a:spcBef>
                <a:spcPts val="83"/>
              </a:spcBef>
            </a:pPr>
            <a:r>
              <a:rPr dirty="0"/>
              <a:t>Clinical</a:t>
            </a:r>
            <a:r>
              <a:rPr spc="-123" dirty="0"/>
              <a:t> </a:t>
            </a:r>
            <a:r>
              <a:rPr dirty="0"/>
              <a:t>assessment</a:t>
            </a:r>
            <a:r>
              <a:rPr spc="-105" dirty="0"/>
              <a:t> </a:t>
            </a:r>
            <a:r>
              <a:rPr dirty="0"/>
              <a:t>for</a:t>
            </a:r>
            <a:r>
              <a:rPr spc="-127" dirty="0"/>
              <a:t> </a:t>
            </a:r>
            <a:r>
              <a:rPr dirty="0"/>
              <a:t>Air</a:t>
            </a:r>
            <a:r>
              <a:rPr spc="-123" dirty="0"/>
              <a:t> </a:t>
            </a:r>
            <a:r>
              <a:rPr spc="-9" dirty="0"/>
              <a:t>travel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20852" y="2628312"/>
            <a:ext cx="3065195" cy="2240978"/>
          </a:xfrm>
          <a:prstGeom prst="rect">
            <a:avLst/>
          </a:prstGeom>
        </p:spPr>
        <p:txBody>
          <a:bodyPr vert="horz" wrap="square" lIns="0" tIns="85705" rIns="0" bIns="0" rtlCol="0">
            <a:spAutoFit/>
          </a:bodyPr>
          <a:lstStyle/>
          <a:p>
            <a:pPr marL="311100" indent="-299968">
              <a:spcBef>
                <a:spcPts val="675"/>
              </a:spcBef>
              <a:buFont typeface="Arial MT"/>
              <a:buChar char="•"/>
              <a:tabLst>
                <a:tab pos="311100" algn="l"/>
              </a:tabLst>
            </a:pPr>
            <a:r>
              <a:rPr sz="2500" dirty="0">
                <a:latin typeface="Calibri"/>
                <a:cs typeface="Calibri"/>
              </a:rPr>
              <a:t>History</a:t>
            </a:r>
            <a:r>
              <a:rPr sz="2500" spc="-61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&amp;</a:t>
            </a:r>
            <a:r>
              <a:rPr sz="2500" spc="-48" dirty="0">
                <a:latin typeface="Calibri"/>
                <a:cs typeface="Calibri"/>
              </a:rPr>
              <a:t> </a:t>
            </a:r>
            <a:r>
              <a:rPr sz="2500" spc="-9" dirty="0">
                <a:latin typeface="Calibri"/>
                <a:cs typeface="Calibri"/>
              </a:rPr>
              <a:t>examination</a:t>
            </a:r>
            <a:endParaRPr sz="2500">
              <a:latin typeface="Calibri"/>
              <a:cs typeface="Calibri"/>
            </a:endParaRPr>
          </a:p>
          <a:p>
            <a:pPr marL="311100" indent="-299968">
              <a:spcBef>
                <a:spcPts val="587"/>
              </a:spcBef>
              <a:buFont typeface="Arial MT"/>
              <a:buChar char="•"/>
              <a:tabLst>
                <a:tab pos="311100" algn="l"/>
              </a:tabLst>
            </a:pPr>
            <a:r>
              <a:rPr sz="2500" spc="-9" dirty="0">
                <a:latin typeface="Calibri"/>
                <a:cs typeface="Calibri"/>
              </a:rPr>
              <a:t>Spirometry</a:t>
            </a:r>
            <a:endParaRPr sz="2500">
              <a:latin typeface="Calibri"/>
              <a:cs typeface="Calibri"/>
            </a:endParaRPr>
          </a:p>
          <a:p>
            <a:pPr marL="311100" indent="-299968">
              <a:spcBef>
                <a:spcPts val="592"/>
              </a:spcBef>
              <a:buFont typeface="Arial MT"/>
              <a:buChar char="•"/>
              <a:tabLst>
                <a:tab pos="311100" algn="l"/>
              </a:tabLst>
            </a:pPr>
            <a:r>
              <a:rPr sz="2500" spc="-18" dirty="0">
                <a:latin typeface="Calibri"/>
                <a:cs typeface="Calibri"/>
              </a:rPr>
              <a:t>SpO2</a:t>
            </a:r>
            <a:endParaRPr sz="2500">
              <a:latin typeface="Calibri"/>
              <a:cs typeface="Calibri"/>
            </a:endParaRPr>
          </a:p>
          <a:p>
            <a:pPr marL="311100" indent="-299968">
              <a:spcBef>
                <a:spcPts val="587"/>
              </a:spcBef>
              <a:buFont typeface="Arial MT"/>
              <a:buChar char="•"/>
              <a:tabLst>
                <a:tab pos="311100" algn="l"/>
              </a:tabLst>
            </a:pPr>
            <a:r>
              <a:rPr sz="2500" spc="-22" dirty="0">
                <a:latin typeface="Calibri"/>
                <a:cs typeface="Calibri"/>
              </a:rPr>
              <a:t>ABG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04604" y="2628313"/>
            <a:ext cx="3015782" cy="2548754"/>
          </a:xfrm>
          <a:prstGeom prst="rect">
            <a:avLst/>
          </a:prstGeom>
        </p:spPr>
        <p:txBody>
          <a:bodyPr vert="horz" wrap="square" lIns="0" tIns="85705" rIns="0" bIns="0" rtlCol="0">
            <a:spAutoFit/>
          </a:bodyPr>
          <a:lstStyle/>
          <a:p>
            <a:pPr marL="311100" indent="-299968">
              <a:spcBef>
                <a:spcPts val="675"/>
              </a:spcBef>
              <a:buFont typeface="Arial MT"/>
              <a:buChar char="•"/>
              <a:tabLst>
                <a:tab pos="311100" algn="l"/>
              </a:tabLst>
            </a:pPr>
            <a:r>
              <a:rPr sz="2500" dirty="0">
                <a:latin typeface="Calibri"/>
                <a:cs typeface="Calibri"/>
              </a:rPr>
              <a:t>Walk</a:t>
            </a:r>
            <a:r>
              <a:rPr sz="2500" spc="-123" dirty="0">
                <a:latin typeface="Calibri"/>
                <a:cs typeface="Calibri"/>
              </a:rPr>
              <a:t> </a:t>
            </a:r>
            <a:r>
              <a:rPr sz="2500" spc="-18" dirty="0">
                <a:latin typeface="Calibri"/>
                <a:cs typeface="Calibri"/>
              </a:rPr>
              <a:t>test</a:t>
            </a:r>
            <a:endParaRPr sz="2500">
              <a:latin typeface="Calibri"/>
              <a:cs typeface="Calibri"/>
            </a:endParaRPr>
          </a:p>
          <a:p>
            <a:pPr marL="311655" marR="4453" indent="-301081">
              <a:spcBef>
                <a:spcPts val="587"/>
              </a:spcBef>
              <a:buFont typeface="Arial MT"/>
              <a:buChar char="•"/>
              <a:tabLst>
                <a:tab pos="311655" algn="l"/>
              </a:tabLst>
            </a:pPr>
            <a:r>
              <a:rPr sz="2500" spc="-9" dirty="0">
                <a:latin typeface="Calibri"/>
                <a:cs typeface="Calibri"/>
              </a:rPr>
              <a:t>Hypoxemia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spc="-9" dirty="0">
                <a:latin typeface="Calibri"/>
                <a:cs typeface="Calibri"/>
              </a:rPr>
              <a:t>Prediction Equations</a:t>
            </a:r>
            <a:endParaRPr sz="2500">
              <a:latin typeface="Calibri"/>
              <a:cs typeface="Calibri"/>
            </a:endParaRPr>
          </a:p>
          <a:p>
            <a:pPr marL="311655" marR="675625" indent="-301081">
              <a:spcBef>
                <a:spcPts val="592"/>
              </a:spcBef>
              <a:buFont typeface="Arial MT"/>
              <a:buChar char="•"/>
              <a:tabLst>
                <a:tab pos="311655" algn="l"/>
              </a:tabLst>
            </a:pPr>
            <a:r>
              <a:rPr sz="2500" dirty="0">
                <a:latin typeface="Calibri"/>
                <a:cs typeface="Calibri"/>
              </a:rPr>
              <a:t>Hypoxia</a:t>
            </a:r>
            <a:r>
              <a:rPr sz="2500" spc="-118" dirty="0">
                <a:latin typeface="Calibri"/>
                <a:cs typeface="Calibri"/>
              </a:rPr>
              <a:t> </a:t>
            </a:r>
            <a:r>
              <a:rPr sz="2500" spc="-9" dirty="0">
                <a:latin typeface="Calibri"/>
                <a:cs typeface="Calibri"/>
              </a:rPr>
              <a:t>Altitude </a:t>
            </a:r>
            <a:r>
              <a:rPr sz="2500" dirty="0">
                <a:latin typeface="Calibri"/>
                <a:cs typeface="Calibri"/>
              </a:rPr>
              <a:t>Simulation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spc="-18" dirty="0">
                <a:latin typeface="Calibri"/>
                <a:cs typeface="Calibri"/>
              </a:rPr>
              <a:t>Test</a:t>
            </a:r>
            <a:endParaRPr sz="25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91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" y="76200"/>
            <a:ext cx="6781799" cy="958656"/>
          </a:xfrm>
          <a:prstGeom prst="rect">
            <a:avLst/>
          </a:prstGeom>
        </p:spPr>
        <p:txBody>
          <a:bodyPr vert="horz" wrap="square" lIns="0" tIns="248345" rIns="0" bIns="0" rtlCol="0">
            <a:spAutoFit/>
          </a:bodyPr>
          <a:lstStyle/>
          <a:p>
            <a:pPr marL="1939116">
              <a:spcBef>
                <a:spcPts val="83"/>
              </a:spcBef>
            </a:pPr>
            <a:r>
              <a:rPr dirty="0"/>
              <a:t>Pulse</a:t>
            </a:r>
            <a:r>
              <a:rPr spc="-88" dirty="0"/>
              <a:t> </a:t>
            </a:r>
            <a:r>
              <a:rPr spc="-9" dirty="0"/>
              <a:t>oximetry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2219" y="2054291"/>
            <a:ext cx="6059800" cy="353092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987854" y="5595114"/>
            <a:ext cx="3142300" cy="503683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11132">
              <a:spcBef>
                <a:spcPts val="88"/>
              </a:spcBef>
            </a:pPr>
            <a:r>
              <a:rPr sz="1600" dirty="0">
                <a:latin typeface="Calibri"/>
                <a:cs typeface="Calibri"/>
              </a:rPr>
              <a:t>BTS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guidelines</a:t>
            </a:r>
            <a:r>
              <a:rPr sz="1600" spc="-53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Thorax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9" dirty="0">
                <a:latin typeface="Calibri"/>
                <a:cs typeface="Calibri"/>
              </a:rPr>
              <a:t>2002;57;289‐304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557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1" y="76200"/>
            <a:ext cx="1981200" cy="411350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11132">
              <a:spcBef>
                <a:spcPts val="88"/>
              </a:spcBef>
            </a:pPr>
            <a:r>
              <a:rPr sz="2600" spc="-18" dirty="0">
                <a:latin typeface="Calibri"/>
                <a:cs typeface="Calibri"/>
              </a:rPr>
              <a:t>6MWT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600" y="1985031"/>
            <a:ext cx="8382000" cy="2844884"/>
          </a:xfrm>
          <a:prstGeom prst="rect">
            <a:avLst/>
          </a:prstGeom>
        </p:spPr>
        <p:txBody>
          <a:bodyPr vert="horz" wrap="square" lIns="0" tIns="75695" rIns="0" bIns="0" rtlCol="0">
            <a:spAutoFit/>
          </a:bodyPr>
          <a:lstStyle/>
          <a:p>
            <a:pPr marL="311127" indent="-299995">
              <a:spcBef>
                <a:spcPts val="596"/>
              </a:spcBef>
              <a:buFont typeface="Arial MT"/>
              <a:buChar char="•"/>
              <a:tabLst>
                <a:tab pos="311127" algn="l"/>
              </a:tabLst>
            </a:pPr>
            <a:r>
              <a:rPr sz="2600" dirty="0">
                <a:latin typeface="Calibri"/>
                <a:cs typeface="Calibri"/>
              </a:rPr>
              <a:t>It</a:t>
            </a:r>
            <a:r>
              <a:rPr sz="2600" spc="-39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has</a:t>
            </a:r>
            <a:r>
              <a:rPr sz="2600" spc="-22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been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8" dirty="0">
                <a:latin typeface="Calibri"/>
                <a:cs typeface="Calibri"/>
              </a:rPr>
              <a:t>standardized</a:t>
            </a:r>
            <a:r>
              <a:rPr sz="2600" spc="-39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26" dirty="0">
                <a:latin typeface="Calibri"/>
                <a:cs typeface="Calibri"/>
              </a:rPr>
              <a:t> </a:t>
            </a:r>
            <a:r>
              <a:rPr sz="2600" spc="-9" dirty="0">
                <a:latin typeface="Calibri"/>
                <a:cs typeface="Calibri"/>
              </a:rPr>
              <a:t>validated</a:t>
            </a:r>
            <a:endParaRPr sz="2600" dirty="0">
              <a:latin typeface="Calibri"/>
              <a:cs typeface="Calibri"/>
            </a:endParaRPr>
          </a:p>
          <a:p>
            <a:pPr marL="3217018" marR="328937">
              <a:lnSpc>
                <a:spcPct val="110000"/>
              </a:lnSpc>
              <a:spcBef>
                <a:spcPts val="88"/>
              </a:spcBef>
            </a:pPr>
            <a:r>
              <a:rPr sz="1200" spc="-22" dirty="0">
                <a:latin typeface="Calibri"/>
                <a:cs typeface="Calibri"/>
              </a:rPr>
              <a:t>ATS:</a:t>
            </a:r>
            <a:r>
              <a:rPr sz="1200" spc="-4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Am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</a:t>
            </a:r>
            <a:r>
              <a:rPr sz="1200" spc="-31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Respir</a:t>
            </a:r>
            <a:r>
              <a:rPr sz="1200" spc="-18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Crit</a:t>
            </a:r>
            <a:r>
              <a:rPr sz="1200" spc="-18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Care</a:t>
            </a:r>
            <a:r>
              <a:rPr sz="1200" spc="-26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Med</a:t>
            </a:r>
            <a:r>
              <a:rPr sz="1200" spc="-18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2002;</a:t>
            </a:r>
            <a:r>
              <a:rPr sz="1200" spc="223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166:</a:t>
            </a:r>
            <a:r>
              <a:rPr sz="1200" spc="-26" dirty="0">
                <a:latin typeface="Calibri"/>
                <a:cs typeface="Calibri"/>
              </a:rPr>
              <a:t> </a:t>
            </a:r>
            <a:r>
              <a:rPr sz="1200" spc="-9" dirty="0">
                <a:latin typeface="Calibri"/>
                <a:cs typeface="Calibri"/>
              </a:rPr>
              <a:t>111–117 </a:t>
            </a:r>
            <a:r>
              <a:rPr sz="1200" dirty="0">
                <a:latin typeface="Calibri"/>
                <a:cs typeface="Calibri"/>
              </a:rPr>
              <a:t>Chetta</a:t>
            </a:r>
            <a:r>
              <a:rPr sz="1200" spc="-18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31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31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al,</a:t>
            </a:r>
            <a:r>
              <a:rPr sz="1200" spc="-31" dirty="0">
                <a:latin typeface="Calibri"/>
                <a:cs typeface="Calibri"/>
              </a:rPr>
              <a:t> </a:t>
            </a:r>
            <a:r>
              <a:rPr sz="1200" spc="-9" dirty="0">
                <a:latin typeface="Calibri"/>
                <a:cs typeface="Calibri"/>
              </a:rPr>
              <a:t>Respiration</a:t>
            </a:r>
            <a:r>
              <a:rPr sz="1200" spc="-18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2009;</a:t>
            </a:r>
            <a:r>
              <a:rPr sz="1200" spc="-22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77:</a:t>
            </a:r>
            <a:r>
              <a:rPr sz="1200" spc="-26" dirty="0">
                <a:latin typeface="Calibri"/>
                <a:cs typeface="Calibri"/>
              </a:rPr>
              <a:t> </a:t>
            </a:r>
            <a:r>
              <a:rPr sz="1200" spc="-9" dirty="0">
                <a:latin typeface="Calibri"/>
                <a:cs typeface="Calibri"/>
              </a:rPr>
              <a:t>361–367</a:t>
            </a:r>
            <a:endParaRPr sz="1200" dirty="0">
              <a:latin typeface="Calibri"/>
              <a:cs typeface="Calibri"/>
            </a:endParaRPr>
          </a:p>
          <a:p>
            <a:pPr marL="311683" marR="5566" indent="-300552" algn="just">
              <a:lnSpc>
                <a:spcPts val="2840"/>
              </a:lnSpc>
              <a:spcBef>
                <a:spcPts val="583"/>
              </a:spcBef>
              <a:buFont typeface="Arial MT"/>
              <a:buChar char="•"/>
              <a:tabLst>
                <a:tab pos="311683" algn="l"/>
              </a:tabLst>
            </a:pPr>
            <a:r>
              <a:rPr sz="2600" dirty="0">
                <a:latin typeface="Calibri"/>
                <a:cs typeface="Calibri"/>
              </a:rPr>
              <a:t>It</a:t>
            </a:r>
            <a:r>
              <a:rPr sz="2600" spc="4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is</a:t>
            </a:r>
            <a:r>
              <a:rPr sz="2600" spc="4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widely</a:t>
            </a:r>
            <a:r>
              <a:rPr sz="2600" spc="478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used</a:t>
            </a:r>
            <a:r>
              <a:rPr sz="2600" spc="469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</a:t>
            </a:r>
            <a:r>
              <a:rPr sz="2600" spc="469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lung</a:t>
            </a:r>
            <a:r>
              <a:rPr sz="2600" spc="469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function</a:t>
            </a:r>
            <a:r>
              <a:rPr sz="2600" spc="473" dirty="0">
                <a:latin typeface="Calibri"/>
                <a:cs typeface="Calibri"/>
              </a:rPr>
              <a:t> </a:t>
            </a:r>
            <a:r>
              <a:rPr sz="2600" spc="-9" dirty="0">
                <a:latin typeface="Calibri"/>
                <a:cs typeface="Calibri"/>
              </a:rPr>
              <a:t>laboratories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517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517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BTS</a:t>
            </a:r>
            <a:r>
              <a:rPr sz="2600" spc="526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recommends</a:t>
            </a:r>
            <a:r>
              <a:rPr sz="2600" spc="522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its</a:t>
            </a:r>
            <a:r>
              <a:rPr sz="2600" spc="526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use</a:t>
            </a:r>
            <a:r>
              <a:rPr sz="2600" spc="526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to</a:t>
            </a:r>
            <a:r>
              <a:rPr sz="2600" spc="526" dirty="0">
                <a:latin typeface="Calibri"/>
                <a:cs typeface="Calibri"/>
              </a:rPr>
              <a:t> </a:t>
            </a:r>
            <a:r>
              <a:rPr sz="2600" spc="-9" dirty="0">
                <a:latin typeface="Calibri"/>
                <a:cs typeface="Calibri"/>
              </a:rPr>
              <a:t>evaluate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fitness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to</a:t>
            </a:r>
            <a:r>
              <a:rPr sz="2600" spc="-26" dirty="0">
                <a:latin typeface="Calibri"/>
                <a:cs typeface="Calibri"/>
              </a:rPr>
              <a:t> </a:t>
            </a:r>
            <a:r>
              <a:rPr sz="2600" spc="-18" dirty="0">
                <a:latin typeface="Calibri"/>
                <a:cs typeface="Calibri"/>
              </a:rPr>
              <a:t>fly.</a:t>
            </a:r>
            <a:endParaRPr sz="2600" dirty="0">
              <a:latin typeface="Calibri"/>
              <a:cs typeface="Calibri"/>
            </a:endParaRPr>
          </a:p>
          <a:p>
            <a:pPr marL="311683" marR="4453" indent="-300552" algn="just">
              <a:lnSpc>
                <a:spcPts val="2840"/>
              </a:lnSpc>
              <a:spcBef>
                <a:spcPts val="631"/>
              </a:spcBef>
              <a:buFont typeface="Arial MT"/>
              <a:buChar char="•"/>
              <a:tabLst>
                <a:tab pos="311683" algn="l"/>
              </a:tabLst>
            </a:pPr>
            <a:r>
              <a:rPr sz="2600" dirty="0">
                <a:latin typeface="Calibri"/>
                <a:cs typeface="Calibri"/>
              </a:rPr>
              <a:t>The</a:t>
            </a:r>
            <a:r>
              <a:rPr sz="2600" spc="358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desaturation</a:t>
            </a:r>
            <a:r>
              <a:rPr sz="2600" spc="368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observed</a:t>
            </a:r>
            <a:r>
              <a:rPr sz="2600" spc="358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during</a:t>
            </a:r>
            <a:r>
              <a:rPr sz="2600" spc="368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368" dirty="0">
                <a:latin typeface="Calibri"/>
                <a:cs typeface="Calibri"/>
              </a:rPr>
              <a:t> </a:t>
            </a:r>
            <a:r>
              <a:rPr sz="2600" spc="-9" dirty="0">
                <a:latin typeface="Calibri"/>
                <a:cs typeface="Calibri"/>
              </a:rPr>
              <a:t>hypoxia </a:t>
            </a:r>
            <a:r>
              <a:rPr sz="2600" dirty="0">
                <a:latin typeface="Calibri"/>
                <a:cs typeface="Calibri"/>
              </a:rPr>
              <a:t>altitude</a:t>
            </a:r>
            <a:r>
              <a:rPr sz="2600" spc="526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simulation</a:t>
            </a:r>
            <a:r>
              <a:rPr sz="2600" spc="526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test</a:t>
            </a:r>
            <a:r>
              <a:rPr sz="2600" spc="530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(HAST)</a:t>
            </a:r>
            <a:r>
              <a:rPr sz="2600" spc="530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is</a:t>
            </a:r>
            <a:r>
              <a:rPr sz="2600" spc="530" dirty="0">
                <a:latin typeface="Calibri"/>
                <a:cs typeface="Calibri"/>
              </a:rPr>
              <a:t>  </a:t>
            </a:r>
            <a:r>
              <a:rPr sz="2600" spc="-9" dirty="0">
                <a:latin typeface="Calibri"/>
                <a:cs typeface="Calibri"/>
              </a:rPr>
              <a:t>strictly </a:t>
            </a:r>
            <a:r>
              <a:rPr sz="2600" dirty="0">
                <a:latin typeface="Calibri"/>
                <a:cs typeface="Calibri"/>
              </a:rPr>
              <a:t>correlated</a:t>
            </a:r>
            <a:r>
              <a:rPr sz="2600" spc="13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4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predicted</a:t>
            </a:r>
            <a:r>
              <a:rPr sz="2600" spc="9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by</a:t>
            </a:r>
            <a:r>
              <a:rPr sz="2600" spc="9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9" dirty="0">
                <a:latin typeface="Calibri"/>
                <a:cs typeface="Calibri"/>
              </a:rPr>
              <a:t> </a:t>
            </a:r>
            <a:r>
              <a:rPr sz="2600" spc="-9" dirty="0">
                <a:latin typeface="Calibri"/>
                <a:cs typeface="Calibri"/>
              </a:rPr>
              <a:t>6MWT‐induced desaturation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22695" y="5700833"/>
            <a:ext cx="3886200" cy="380010"/>
          </a:xfrm>
          <a:prstGeom prst="rect">
            <a:avLst/>
          </a:prstGeom>
        </p:spPr>
        <p:txBody>
          <a:bodyPr vert="horz" wrap="square" lIns="0" tIns="10575" rIns="0" bIns="0" rtlCol="0">
            <a:spAutoFit/>
          </a:bodyPr>
          <a:lstStyle/>
          <a:p>
            <a:pPr marL="11132">
              <a:spcBef>
                <a:spcPts val="83"/>
              </a:spcBef>
              <a:tabLst>
                <a:tab pos="3043365" algn="l"/>
                <a:tab pos="3382877" algn="l"/>
              </a:tabLst>
            </a:pPr>
            <a:r>
              <a:rPr sz="1200" dirty="0">
                <a:latin typeface="Calibri"/>
                <a:cs typeface="Calibri"/>
              </a:rPr>
              <a:t>Chetta</a:t>
            </a:r>
            <a:r>
              <a:rPr sz="1200" spc="-22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3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Aviat</a:t>
            </a:r>
            <a:r>
              <a:rPr sz="1200" spc="-26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Space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9" dirty="0">
                <a:latin typeface="Calibri"/>
                <a:cs typeface="Calibri"/>
              </a:rPr>
              <a:t>Environ</a:t>
            </a:r>
            <a:r>
              <a:rPr sz="1200" spc="-26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Med</a:t>
            </a:r>
            <a:r>
              <a:rPr sz="1200" spc="-31" dirty="0">
                <a:latin typeface="Calibri"/>
                <a:cs typeface="Calibri"/>
              </a:rPr>
              <a:t> </a:t>
            </a:r>
            <a:r>
              <a:rPr sz="1200" spc="-9" dirty="0">
                <a:latin typeface="Calibri"/>
                <a:cs typeface="Calibri"/>
              </a:rPr>
              <a:t>2007;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1200" spc="-22" dirty="0">
                <a:latin typeface="Calibri"/>
                <a:cs typeface="Calibri"/>
              </a:rPr>
              <a:t>78: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1200" spc="-9" dirty="0">
                <a:latin typeface="Calibri"/>
                <a:cs typeface="Calibri"/>
              </a:rPr>
              <a:t>789–792.</a:t>
            </a:r>
            <a:endParaRPr sz="1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205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576964" y="1562540"/>
            <a:ext cx="7033635" cy="4873466"/>
          </a:xfrm>
          <a:prstGeom prst="rect">
            <a:avLst/>
          </a:prstGeom>
        </p:spPr>
        <p:txBody>
          <a:bodyPr vert="horz" wrap="square" lIns="0" tIns="56214" rIns="0" bIns="0" rtlCol="0">
            <a:spAutoFit/>
          </a:bodyPr>
          <a:lstStyle/>
          <a:p>
            <a:pPr marL="311683" marR="4453" indent="-300552" algn="just">
              <a:lnSpc>
                <a:spcPts val="2840"/>
              </a:lnSpc>
              <a:spcBef>
                <a:spcPts val="443"/>
              </a:spcBef>
              <a:buFont typeface="Arial MT"/>
              <a:buChar char="•"/>
              <a:tabLst>
                <a:tab pos="311683" algn="l"/>
              </a:tabLst>
            </a:pPr>
            <a:r>
              <a:rPr lang="en-US" dirty="0" smtClean="0"/>
              <a:t>HAST is the</a:t>
            </a:r>
            <a:r>
              <a:rPr spc="70" dirty="0" smtClean="0"/>
              <a:t> </a:t>
            </a:r>
            <a:r>
              <a:rPr dirty="0"/>
              <a:t>ideal</a:t>
            </a:r>
            <a:r>
              <a:rPr spc="79" dirty="0"/>
              <a:t>  </a:t>
            </a:r>
            <a:r>
              <a:rPr lang="en-US" spc="79" dirty="0"/>
              <a:t>most frequently </a:t>
            </a:r>
            <a:r>
              <a:rPr lang="en-US" spc="79" dirty="0" smtClean="0"/>
              <a:t>used </a:t>
            </a:r>
            <a:r>
              <a:rPr dirty="0" smtClean="0"/>
              <a:t>test</a:t>
            </a:r>
            <a:r>
              <a:rPr spc="79" dirty="0" smtClean="0"/>
              <a:t>  </a:t>
            </a:r>
            <a:r>
              <a:rPr dirty="0"/>
              <a:t>which</a:t>
            </a:r>
            <a:r>
              <a:rPr spc="75" dirty="0"/>
              <a:t>  </a:t>
            </a:r>
            <a:r>
              <a:rPr dirty="0"/>
              <a:t>exposes</a:t>
            </a:r>
            <a:r>
              <a:rPr spc="83" dirty="0"/>
              <a:t>  </a:t>
            </a:r>
            <a:r>
              <a:rPr dirty="0"/>
              <a:t>the</a:t>
            </a:r>
            <a:r>
              <a:rPr spc="70" dirty="0"/>
              <a:t>  </a:t>
            </a:r>
            <a:r>
              <a:rPr dirty="0"/>
              <a:t>subject</a:t>
            </a:r>
            <a:r>
              <a:rPr spc="75" dirty="0"/>
              <a:t>  </a:t>
            </a:r>
            <a:r>
              <a:rPr spc="-22" dirty="0"/>
              <a:t>to </a:t>
            </a:r>
            <a:r>
              <a:rPr dirty="0"/>
              <a:t>hypoxia</a:t>
            </a:r>
            <a:r>
              <a:rPr spc="39" dirty="0"/>
              <a:t>  </a:t>
            </a:r>
            <a:r>
              <a:rPr dirty="0"/>
              <a:t>in</a:t>
            </a:r>
            <a:r>
              <a:rPr spc="53" dirty="0"/>
              <a:t>  </a:t>
            </a:r>
            <a:r>
              <a:rPr dirty="0"/>
              <a:t>a</a:t>
            </a:r>
            <a:r>
              <a:rPr spc="48" dirty="0"/>
              <a:t>  </a:t>
            </a:r>
            <a:r>
              <a:rPr dirty="0"/>
              <a:t>hypobaric</a:t>
            </a:r>
            <a:r>
              <a:rPr spc="39" dirty="0"/>
              <a:t>  </a:t>
            </a:r>
            <a:r>
              <a:rPr dirty="0" smtClean="0"/>
              <a:t>room</a:t>
            </a:r>
            <a:r>
              <a:rPr lang="en-US" dirty="0" smtClean="0"/>
              <a:t>.</a:t>
            </a:r>
          </a:p>
          <a:p>
            <a:pPr marL="311683" marR="4453" indent="-300552" algn="just">
              <a:lnSpc>
                <a:spcPts val="2840"/>
              </a:lnSpc>
              <a:spcBef>
                <a:spcPts val="443"/>
              </a:spcBef>
              <a:buFont typeface="Arial MT"/>
              <a:buChar char="•"/>
              <a:tabLst>
                <a:tab pos="311683" algn="l"/>
              </a:tabLst>
            </a:pPr>
            <a:r>
              <a:rPr lang="en-US" spc="-9" dirty="0"/>
              <a:t>The HAST is considered the gold standard in the assessment of fitness for flight.</a:t>
            </a:r>
          </a:p>
          <a:p>
            <a:pPr marL="311683" marR="4453" indent="-300552" algn="just">
              <a:lnSpc>
                <a:spcPts val="2840"/>
              </a:lnSpc>
              <a:spcBef>
                <a:spcPts val="443"/>
              </a:spcBef>
              <a:buFont typeface="Arial MT"/>
              <a:buChar char="•"/>
              <a:tabLst>
                <a:tab pos="311683" algn="l"/>
              </a:tabLst>
            </a:pPr>
            <a:r>
              <a:rPr lang="en-US" sz="1000" spc="-9" dirty="0"/>
              <a:t>Dillard TA et al, </a:t>
            </a:r>
            <a:r>
              <a:rPr lang="en-US" sz="1000" spc="-9" dirty="0" err="1"/>
              <a:t>Aviat</a:t>
            </a:r>
            <a:r>
              <a:rPr lang="en-US" sz="1000" spc="-9" dirty="0"/>
              <a:t> Space Environ Med </a:t>
            </a:r>
            <a:r>
              <a:rPr lang="en-US" sz="1000" spc="-9" dirty="0" smtClean="0"/>
              <a:t>2007;78:143–144</a:t>
            </a:r>
            <a:r>
              <a:rPr lang="en-US" sz="1000" spc="-9" dirty="0"/>
              <a:t>. Mohr LC et al, Chest </a:t>
            </a:r>
            <a:r>
              <a:rPr lang="en-US" sz="1000" spc="-9" dirty="0" smtClean="0"/>
              <a:t>2008;133:839–842</a:t>
            </a:r>
            <a:endParaRPr lang="en-US" sz="1000" spc="-9" dirty="0"/>
          </a:p>
          <a:p>
            <a:pPr marL="311683" marR="4453" indent="-300552" algn="just">
              <a:lnSpc>
                <a:spcPts val="2840"/>
              </a:lnSpc>
              <a:spcBef>
                <a:spcPts val="443"/>
              </a:spcBef>
              <a:buFont typeface="Arial MT"/>
              <a:buChar char="•"/>
              <a:tabLst>
                <a:tab pos="311683" algn="l"/>
              </a:tabLst>
            </a:pPr>
            <a:endParaRPr spc="-9" dirty="0"/>
          </a:p>
          <a:p>
            <a:pPr marL="311683" marR="4453" indent="-300552" algn="just">
              <a:lnSpc>
                <a:spcPts val="2840"/>
              </a:lnSpc>
              <a:spcBef>
                <a:spcPts val="631"/>
              </a:spcBef>
              <a:buFont typeface="Arial MT"/>
              <a:buChar char="•"/>
              <a:tabLst>
                <a:tab pos="311683" algn="l"/>
              </a:tabLst>
            </a:pPr>
            <a:r>
              <a:rPr dirty="0" smtClean="0"/>
              <a:t>In</a:t>
            </a:r>
            <a:r>
              <a:rPr spc="53" dirty="0" smtClean="0"/>
              <a:t>  </a:t>
            </a:r>
            <a:r>
              <a:rPr dirty="0"/>
              <a:t>this</a:t>
            </a:r>
            <a:r>
              <a:rPr spc="61" dirty="0"/>
              <a:t>  </a:t>
            </a:r>
            <a:r>
              <a:rPr dirty="0"/>
              <a:t>test,</a:t>
            </a:r>
            <a:r>
              <a:rPr spc="53" dirty="0"/>
              <a:t>  </a:t>
            </a:r>
            <a:r>
              <a:rPr dirty="0"/>
              <a:t>subject</a:t>
            </a:r>
            <a:r>
              <a:rPr spc="57" dirty="0"/>
              <a:t>  </a:t>
            </a:r>
            <a:r>
              <a:rPr dirty="0"/>
              <a:t>is</a:t>
            </a:r>
            <a:r>
              <a:rPr spc="61" dirty="0"/>
              <a:t>  </a:t>
            </a:r>
            <a:r>
              <a:rPr dirty="0"/>
              <a:t>exposed</a:t>
            </a:r>
            <a:r>
              <a:rPr spc="61" dirty="0"/>
              <a:t>  </a:t>
            </a:r>
            <a:r>
              <a:rPr dirty="0"/>
              <a:t>to</a:t>
            </a:r>
            <a:r>
              <a:rPr spc="53" dirty="0"/>
              <a:t>  </a:t>
            </a:r>
            <a:r>
              <a:rPr dirty="0"/>
              <a:t>a</a:t>
            </a:r>
            <a:r>
              <a:rPr spc="61" dirty="0"/>
              <a:t>  </a:t>
            </a:r>
            <a:r>
              <a:rPr spc="-9" dirty="0"/>
              <a:t>hypoxic </a:t>
            </a:r>
            <a:r>
              <a:rPr dirty="0"/>
              <a:t>mixture</a:t>
            </a:r>
            <a:r>
              <a:rPr spc="70" dirty="0"/>
              <a:t> </a:t>
            </a:r>
            <a:r>
              <a:rPr dirty="0"/>
              <a:t>of</a:t>
            </a:r>
            <a:r>
              <a:rPr spc="75" dirty="0"/>
              <a:t> </a:t>
            </a:r>
            <a:r>
              <a:rPr dirty="0"/>
              <a:t>15%</a:t>
            </a:r>
            <a:r>
              <a:rPr spc="79" dirty="0"/>
              <a:t> </a:t>
            </a:r>
            <a:r>
              <a:rPr dirty="0"/>
              <a:t>oxygen</a:t>
            </a:r>
            <a:r>
              <a:rPr spc="70" dirty="0"/>
              <a:t> </a:t>
            </a:r>
            <a:r>
              <a:rPr dirty="0"/>
              <a:t>and</a:t>
            </a:r>
            <a:r>
              <a:rPr spc="79" dirty="0"/>
              <a:t> </a:t>
            </a:r>
            <a:r>
              <a:rPr dirty="0"/>
              <a:t>85%</a:t>
            </a:r>
            <a:r>
              <a:rPr spc="75" dirty="0"/>
              <a:t> </a:t>
            </a:r>
            <a:r>
              <a:rPr dirty="0"/>
              <a:t>nitrogen,</a:t>
            </a:r>
            <a:r>
              <a:rPr spc="70" dirty="0"/>
              <a:t> </a:t>
            </a:r>
            <a:r>
              <a:rPr spc="-18" dirty="0"/>
              <a:t>from </a:t>
            </a:r>
            <a:r>
              <a:rPr dirty="0"/>
              <a:t>a</a:t>
            </a:r>
            <a:r>
              <a:rPr spc="13" dirty="0"/>
              <a:t> </a:t>
            </a:r>
            <a:r>
              <a:rPr dirty="0"/>
              <a:t>Douglas</a:t>
            </a:r>
            <a:r>
              <a:rPr spc="13" dirty="0"/>
              <a:t> </a:t>
            </a:r>
            <a:r>
              <a:rPr dirty="0" smtClean="0"/>
              <a:t>bag</a:t>
            </a:r>
            <a:r>
              <a:rPr lang="en-US" dirty="0" smtClean="0"/>
              <a:t> or </a:t>
            </a:r>
            <a:r>
              <a:rPr lang="en-US" dirty="0" err="1" smtClean="0"/>
              <a:t>venturi</a:t>
            </a:r>
            <a:r>
              <a:rPr lang="en-US" dirty="0" smtClean="0"/>
              <a:t> mask</a:t>
            </a:r>
            <a:r>
              <a:rPr dirty="0" smtClean="0"/>
              <a:t>,</a:t>
            </a:r>
            <a:r>
              <a:rPr spc="13" dirty="0" smtClean="0"/>
              <a:t> </a:t>
            </a:r>
            <a:r>
              <a:rPr dirty="0"/>
              <a:t>through</a:t>
            </a:r>
            <a:r>
              <a:rPr spc="13" dirty="0"/>
              <a:t> </a:t>
            </a:r>
            <a:r>
              <a:rPr dirty="0"/>
              <a:t>a mouthpiece</a:t>
            </a:r>
            <a:r>
              <a:rPr spc="9" dirty="0"/>
              <a:t> </a:t>
            </a:r>
            <a:r>
              <a:rPr dirty="0"/>
              <a:t>or</a:t>
            </a:r>
            <a:r>
              <a:rPr spc="9" dirty="0"/>
              <a:t> </a:t>
            </a:r>
            <a:r>
              <a:rPr dirty="0"/>
              <a:t>a</a:t>
            </a:r>
            <a:r>
              <a:rPr spc="4" dirty="0"/>
              <a:t> </a:t>
            </a:r>
            <a:r>
              <a:rPr spc="-9" dirty="0"/>
              <a:t>facial </a:t>
            </a:r>
            <a:r>
              <a:rPr dirty="0"/>
              <a:t>mask,</a:t>
            </a:r>
            <a:r>
              <a:rPr spc="-79" dirty="0"/>
              <a:t> </a:t>
            </a:r>
            <a:r>
              <a:rPr dirty="0"/>
              <a:t>connected</a:t>
            </a:r>
            <a:r>
              <a:rPr spc="-96" dirty="0"/>
              <a:t> </a:t>
            </a:r>
            <a:r>
              <a:rPr dirty="0"/>
              <a:t>to</a:t>
            </a:r>
            <a:r>
              <a:rPr spc="-75" dirty="0"/>
              <a:t> </a:t>
            </a:r>
            <a:r>
              <a:rPr dirty="0"/>
              <a:t>a</a:t>
            </a:r>
            <a:r>
              <a:rPr spc="-79" dirty="0"/>
              <a:t> </a:t>
            </a:r>
            <a:r>
              <a:rPr spc="-9" dirty="0"/>
              <a:t>two‐way</a:t>
            </a:r>
            <a:r>
              <a:rPr spc="-66" dirty="0"/>
              <a:t> </a:t>
            </a:r>
            <a:r>
              <a:rPr spc="-9" dirty="0"/>
              <a:t>valve.</a:t>
            </a:r>
          </a:p>
          <a:p>
            <a:pPr marL="4055224">
              <a:spcBef>
                <a:spcPts val="1937"/>
              </a:spcBef>
            </a:pPr>
            <a:r>
              <a:rPr sz="1300" dirty="0"/>
              <a:t>Am</a:t>
            </a:r>
            <a:r>
              <a:rPr sz="1300" spc="-35" dirty="0"/>
              <a:t> </a:t>
            </a:r>
            <a:r>
              <a:rPr sz="1300" dirty="0"/>
              <a:t>Rev</a:t>
            </a:r>
            <a:r>
              <a:rPr sz="1300" spc="-31" dirty="0"/>
              <a:t> </a:t>
            </a:r>
            <a:r>
              <a:rPr sz="1300" dirty="0"/>
              <a:t>Respir</a:t>
            </a:r>
            <a:r>
              <a:rPr sz="1300" spc="-22" dirty="0"/>
              <a:t> </a:t>
            </a:r>
            <a:r>
              <a:rPr sz="1300" dirty="0"/>
              <a:t>Dis</a:t>
            </a:r>
            <a:r>
              <a:rPr sz="1300" spc="-18" dirty="0"/>
              <a:t> </a:t>
            </a:r>
            <a:r>
              <a:rPr sz="1300" dirty="0"/>
              <a:t>1984;</a:t>
            </a:r>
            <a:r>
              <a:rPr sz="1300" spc="-31" dirty="0"/>
              <a:t> </a:t>
            </a:r>
            <a:r>
              <a:rPr sz="1300" dirty="0"/>
              <a:t>130:</a:t>
            </a:r>
            <a:r>
              <a:rPr sz="1300" spc="-31" dirty="0"/>
              <a:t> </a:t>
            </a:r>
            <a:r>
              <a:rPr sz="1300" spc="-9" dirty="0"/>
              <a:t>980–986.</a:t>
            </a:r>
            <a:endParaRPr sz="13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62571" y="609600"/>
            <a:ext cx="7643230" cy="685800"/>
          </a:xfrm>
        </p:spPr>
        <p:txBody>
          <a:bodyPr/>
          <a:lstStyle/>
          <a:p>
            <a:r>
              <a:rPr lang="en-US" sz="3600" dirty="0"/>
              <a:t>Hypoxia Altitude Simulation Test</a:t>
            </a:r>
          </a:p>
        </p:txBody>
      </p:sp>
    </p:spTree>
    <p:extLst>
      <p:ext uri="{BB962C8B-B14F-4D97-AF65-F5344CB8AC3E}">
        <p14:creationId xmlns:p14="http://schemas.microsoft.com/office/powerpoint/2010/main" val="16299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22666" y="1547062"/>
            <a:ext cx="6766777" cy="4303669"/>
          </a:xfrm>
          <a:prstGeom prst="rect">
            <a:avLst/>
          </a:prstGeom>
        </p:spPr>
        <p:txBody>
          <a:bodyPr vert="horz" wrap="square" lIns="0" tIns="96288" rIns="0" bIns="0" rtlCol="0">
            <a:spAutoFit/>
          </a:bodyPr>
          <a:lstStyle/>
          <a:p>
            <a:pPr marL="366785" indent="-299995">
              <a:spcBef>
                <a:spcPts val="758"/>
              </a:spcBef>
              <a:buFont typeface="Arial MT"/>
              <a:buChar char="•"/>
              <a:tabLst>
                <a:tab pos="366785" algn="l"/>
              </a:tabLst>
            </a:pPr>
            <a:r>
              <a:rPr sz="2800" dirty="0">
                <a:latin typeface="Calibri"/>
                <a:cs typeface="Calibri"/>
              </a:rPr>
              <a:t>SpO</a:t>
            </a:r>
            <a:r>
              <a:rPr sz="2800" baseline="-21164" dirty="0">
                <a:latin typeface="Calibri"/>
                <a:cs typeface="Calibri"/>
              </a:rPr>
              <a:t>2</a:t>
            </a:r>
            <a:r>
              <a:rPr sz="2800" dirty="0">
                <a:latin typeface="Calibri"/>
                <a:cs typeface="Calibri"/>
              </a:rPr>
              <a:t>,</a:t>
            </a:r>
            <a:r>
              <a:rPr sz="2800" spc="-66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PaO</a:t>
            </a:r>
            <a:r>
              <a:rPr sz="2800" baseline="-21164" dirty="0">
                <a:latin typeface="Calibri"/>
                <a:cs typeface="Calibri"/>
              </a:rPr>
              <a:t>2</a:t>
            </a:r>
            <a:r>
              <a:rPr sz="2800" spc="-46" baseline="-2116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66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ECG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9" dirty="0">
                <a:latin typeface="Calibri"/>
                <a:cs typeface="Calibri"/>
              </a:rPr>
              <a:t>monitored</a:t>
            </a:r>
            <a:endParaRPr sz="2800" dirty="0">
              <a:latin typeface="Calibri"/>
              <a:cs typeface="Calibri"/>
            </a:endParaRPr>
          </a:p>
          <a:p>
            <a:pPr marL="366228" marR="58997" indent="-299439" algn="just">
              <a:spcBef>
                <a:spcPts val="675"/>
              </a:spcBef>
              <a:buFont typeface="Arial MT"/>
              <a:buChar char="•"/>
              <a:tabLst>
                <a:tab pos="367341" algn="l"/>
              </a:tabLst>
            </a:pPr>
            <a:r>
              <a:rPr sz="2800" dirty="0">
                <a:latin typeface="Calibri"/>
                <a:cs typeface="Calibri"/>
              </a:rPr>
              <a:t>The</a:t>
            </a:r>
            <a:r>
              <a:rPr sz="2800" spc="486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exposure</a:t>
            </a:r>
            <a:r>
              <a:rPr sz="2800" spc="491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lasts</a:t>
            </a:r>
            <a:r>
              <a:rPr sz="2800" spc="491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</a:t>
            </a:r>
            <a:r>
              <a:rPr sz="2800" spc="491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20</a:t>
            </a:r>
            <a:r>
              <a:rPr sz="2800" spc="4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min</a:t>
            </a:r>
            <a:r>
              <a:rPr sz="2800" spc="4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or</a:t>
            </a:r>
            <a:r>
              <a:rPr sz="2800" spc="491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until</a:t>
            </a:r>
            <a:r>
              <a:rPr sz="2800" spc="495" dirty="0">
                <a:latin typeface="Calibri"/>
                <a:cs typeface="Calibri"/>
              </a:rPr>
              <a:t> </a:t>
            </a:r>
            <a:r>
              <a:rPr sz="2800" spc="-22" dirty="0">
                <a:latin typeface="Calibri"/>
                <a:cs typeface="Calibri"/>
              </a:rPr>
              <a:t>the 	</a:t>
            </a:r>
            <a:r>
              <a:rPr sz="2800" dirty="0">
                <a:latin typeface="Calibri"/>
                <a:cs typeface="Calibri"/>
              </a:rPr>
              <a:t>pulse</a:t>
            </a:r>
            <a:r>
              <a:rPr sz="2800" spc="60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oximeter</a:t>
            </a:r>
            <a:r>
              <a:rPr sz="2800" spc="60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data</a:t>
            </a:r>
            <a:r>
              <a:rPr sz="2800" spc="609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reaches</a:t>
            </a:r>
            <a:r>
              <a:rPr sz="2800" spc="60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600" dirty="0">
                <a:latin typeface="Calibri"/>
                <a:cs typeface="Calibri"/>
              </a:rPr>
              <a:t>  </a:t>
            </a:r>
            <a:r>
              <a:rPr sz="2800" spc="-9" dirty="0">
                <a:latin typeface="Calibri"/>
                <a:cs typeface="Calibri"/>
              </a:rPr>
              <a:t>stable 	condition</a:t>
            </a:r>
            <a:endParaRPr sz="2800" dirty="0">
              <a:latin typeface="Calibri"/>
              <a:cs typeface="Calibri"/>
            </a:endParaRPr>
          </a:p>
          <a:p>
            <a:pPr marL="365671" marR="60110" indent="-299439" algn="just">
              <a:spcBef>
                <a:spcPts val="675"/>
              </a:spcBef>
              <a:buFont typeface="Arial MT"/>
              <a:buChar char="•"/>
              <a:tabLst>
                <a:tab pos="366785" algn="l"/>
              </a:tabLst>
            </a:pPr>
            <a:r>
              <a:rPr sz="2800" dirty="0">
                <a:latin typeface="Calibri"/>
                <a:cs typeface="Calibri"/>
              </a:rPr>
              <a:t>This</a:t>
            </a:r>
            <a:r>
              <a:rPr sz="2800" spc="153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test</a:t>
            </a:r>
            <a:r>
              <a:rPr sz="2800" spc="153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153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considered</a:t>
            </a:r>
            <a:r>
              <a:rPr sz="2800" spc="149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153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reliable</a:t>
            </a:r>
            <a:r>
              <a:rPr sz="2800" spc="153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tool</a:t>
            </a:r>
            <a:r>
              <a:rPr sz="2800" spc="153" dirty="0">
                <a:latin typeface="Calibri"/>
                <a:cs typeface="Calibri"/>
              </a:rPr>
              <a:t>  </a:t>
            </a:r>
            <a:r>
              <a:rPr sz="2800" spc="-22" dirty="0">
                <a:latin typeface="Calibri"/>
                <a:cs typeface="Calibri"/>
              </a:rPr>
              <a:t>in 	</a:t>
            </a:r>
            <a:r>
              <a:rPr sz="2800" dirty="0">
                <a:latin typeface="Calibri"/>
                <a:cs typeface="Calibri"/>
              </a:rPr>
              <a:t>predicting</a:t>
            </a:r>
            <a:r>
              <a:rPr sz="2800" spc="412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416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hypoxemia</a:t>
            </a:r>
            <a:r>
              <a:rPr sz="2800" spc="416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measured</a:t>
            </a:r>
            <a:r>
              <a:rPr sz="2800" spc="416" dirty="0">
                <a:latin typeface="Calibri"/>
                <a:cs typeface="Calibri"/>
              </a:rPr>
              <a:t> </a:t>
            </a:r>
            <a:r>
              <a:rPr sz="2800" spc="-9" dirty="0">
                <a:latin typeface="Calibri"/>
                <a:cs typeface="Calibri"/>
              </a:rPr>
              <a:t>during 	</a:t>
            </a:r>
            <a:r>
              <a:rPr sz="2800" dirty="0">
                <a:latin typeface="Calibri"/>
                <a:cs typeface="Calibri"/>
              </a:rPr>
              <a:t>air</a:t>
            </a:r>
            <a:r>
              <a:rPr sz="2800" spc="44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travel</a:t>
            </a:r>
            <a:r>
              <a:rPr sz="2800" spc="48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both</a:t>
            </a:r>
            <a:r>
              <a:rPr sz="2800" spc="44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48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healthy</a:t>
            </a:r>
            <a:r>
              <a:rPr sz="2800" spc="44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subjects</a:t>
            </a:r>
            <a:r>
              <a:rPr sz="2800" spc="44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44" dirty="0">
                <a:latin typeface="Calibri"/>
                <a:cs typeface="Calibri"/>
              </a:rPr>
              <a:t>  </a:t>
            </a:r>
            <a:r>
              <a:rPr sz="2800" spc="-22" dirty="0">
                <a:latin typeface="Calibri"/>
                <a:cs typeface="Calibri"/>
              </a:rPr>
              <a:t>in </a:t>
            </a:r>
            <a:r>
              <a:rPr sz="2800" dirty="0" smtClean="0">
                <a:latin typeface="Calibri"/>
                <a:cs typeface="Calibri"/>
              </a:rPr>
              <a:t>COPD</a:t>
            </a:r>
            <a:r>
              <a:rPr sz="2800" spc="-79" dirty="0" smtClean="0">
                <a:latin typeface="Calibri"/>
                <a:cs typeface="Calibri"/>
              </a:rPr>
              <a:t> </a:t>
            </a:r>
            <a:r>
              <a:rPr sz="2800" spc="-9" dirty="0">
                <a:latin typeface="Calibri"/>
                <a:cs typeface="Calibri"/>
              </a:rPr>
              <a:t>patients</a:t>
            </a:r>
            <a:endParaRPr sz="2800" dirty="0">
              <a:latin typeface="Calibri"/>
              <a:cs typeface="Calibri"/>
            </a:endParaRPr>
          </a:p>
          <a:p>
            <a:pPr marL="2471204" marR="390717">
              <a:lnSpc>
                <a:spcPct val="120000"/>
              </a:lnSpc>
              <a:spcBef>
                <a:spcPts val="96"/>
              </a:spcBef>
              <a:tabLst>
                <a:tab pos="4583416" algn="l"/>
                <a:tab pos="5450563" algn="l"/>
                <a:tab pos="5790076" algn="l"/>
              </a:tabLst>
            </a:pPr>
            <a:r>
              <a:rPr sz="1200" dirty="0">
                <a:latin typeface="Calibri"/>
                <a:cs typeface="Calibri"/>
              </a:rPr>
              <a:t>Kelly</a:t>
            </a:r>
            <a:r>
              <a:rPr sz="1200" spc="-26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PT</a:t>
            </a:r>
            <a:r>
              <a:rPr sz="1200" spc="-31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6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al,</a:t>
            </a:r>
            <a:r>
              <a:rPr sz="1200" spc="-31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Aviat</a:t>
            </a:r>
            <a:r>
              <a:rPr sz="1200" spc="-18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Space</a:t>
            </a:r>
            <a:r>
              <a:rPr sz="1200" spc="-31" dirty="0">
                <a:latin typeface="Calibri"/>
                <a:cs typeface="Calibri"/>
              </a:rPr>
              <a:t> </a:t>
            </a:r>
            <a:r>
              <a:rPr sz="1200" spc="-9" dirty="0">
                <a:latin typeface="Calibri"/>
                <a:cs typeface="Calibri"/>
              </a:rPr>
              <a:t>Environ</a:t>
            </a:r>
            <a:r>
              <a:rPr sz="1200" spc="-22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Med</a:t>
            </a:r>
            <a:r>
              <a:rPr sz="1200" spc="-22" dirty="0">
                <a:latin typeface="Calibri"/>
                <a:cs typeface="Calibri"/>
              </a:rPr>
              <a:t> </a:t>
            </a:r>
            <a:r>
              <a:rPr sz="1200" spc="-9" dirty="0">
                <a:latin typeface="Calibri"/>
                <a:cs typeface="Calibri"/>
              </a:rPr>
              <a:t>2006;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1200" spc="-22" dirty="0">
                <a:latin typeface="Calibri"/>
                <a:cs typeface="Calibri"/>
              </a:rPr>
              <a:t>77: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1200" spc="-9" dirty="0">
                <a:latin typeface="Calibri"/>
                <a:cs typeface="Calibri"/>
              </a:rPr>
              <a:t>1143–1147. </a:t>
            </a:r>
            <a:r>
              <a:rPr sz="1200" dirty="0">
                <a:latin typeface="Calibri"/>
                <a:cs typeface="Calibri"/>
              </a:rPr>
              <a:t>Kelly</a:t>
            </a:r>
            <a:r>
              <a:rPr sz="1200" spc="-31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PT</a:t>
            </a:r>
            <a:r>
              <a:rPr sz="1200" spc="-31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6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al,</a:t>
            </a:r>
            <a:r>
              <a:rPr sz="1200" spc="-26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Chest</a:t>
            </a:r>
            <a:r>
              <a:rPr sz="1200" spc="-18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2008;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spc="-18" dirty="0">
                <a:latin typeface="Calibri"/>
                <a:cs typeface="Calibri"/>
              </a:rPr>
              <a:t>133: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1200" spc="-9" dirty="0">
                <a:latin typeface="Calibri"/>
                <a:cs typeface="Calibri"/>
              </a:rPr>
              <a:t>920–926.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4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76965" y="1595708"/>
            <a:ext cx="6658722" cy="1852126"/>
          </a:xfrm>
          <a:prstGeom prst="rect">
            <a:avLst/>
          </a:prstGeom>
        </p:spPr>
        <p:txBody>
          <a:bodyPr vert="horz" wrap="square" lIns="0" tIns="56214" rIns="0" bIns="0" rtlCol="0">
            <a:spAutoFit/>
          </a:bodyPr>
          <a:lstStyle/>
          <a:p>
            <a:pPr marL="311683" marR="4453" indent="-300552" algn="just">
              <a:lnSpc>
                <a:spcPts val="2840"/>
              </a:lnSpc>
              <a:spcBef>
                <a:spcPts val="443"/>
              </a:spcBef>
              <a:buFont typeface="Arial MT"/>
              <a:buChar char="•"/>
              <a:tabLst>
                <a:tab pos="311683" algn="l"/>
              </a:tabLst>
            </a:pPr>
            <a:r>
              <a:rPr sz="2600" dirty="0">
                <a:latin typeface="Calibri"/>
                <a:cs typeface="Calibri"/>
              </a:rPr>
              <a:t>In</a:t>
            </a:r>
            <a:r>
              <a:rPr sz="2600" spc="131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case</a:t>
            </a:r>
            <a:r>
              <a:rPr sz="2600" spc="136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1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significant</a:t>
            </a:r>
            <a:r>
              <a:rPr sz="2600" spc="1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hypoxemia</a:t>
            </a:r>
            <a:r>
              <a:rPr sz="2600" spc="1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occurs,</a:t>
            </a:r>
            <a:r>
              <a:rPr sz="2600" spc="1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131" dirty="0">
                <a:latin typeface="Calibri"/>
                <a:cs typeface="Calibri"/>
              </a:rPr>
              <a:t> </a:t>
            </a:r>
            <a:r>
              <a:rPr sz="2600" spc="-18" dirty="0">
                <a:latin typeface="Calibri"/>
                <a:cs typeface="Calibri"/>
              </a:rPr>
              <a:t>test </a:t>
            </a:r>
            <a:r>
              <a:rPr sz="2600" dirty="0">
                <a:latin typeface="Calibri"/>
                <a:cs typeface="Calibri"/>
              </a:rPr>
              <a:t>must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be</a:t>
            </a:r>
            <a:r>
              <a:rPr sz="2600" spc="-61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repeated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with</a:t>
            </a:r>
            <a:r>
              <a:rPr sz="2600" spc="-61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oxygen</a:t>
            </a:r>
            <a:r>
              <a:rPr sz="2600" spc="-66" dirty="0">
                <a:latin typeface="Calibri"/>
                <a:cs typeface="Calibri"/>
              </a:rPr>
              <a:t> </a:t>
            </a:r>
            <a:r>
              <a:rPr sz="2600" spc="-9" dirty="0">
                <a:latin typeface="Calibri"/>
                <a:cs typeface="Calibri"/>
              </a:rPr>
              <a:t>supplementation </a:t>
            </a:r>
            <a:r>
              <a:rPr sz="2600" dirty="0">
                <a:latin typeface="Calibri"/>
                <a:cs typeface="Calibri"/>
              </a:rPr>
              <a:t>through</a:t>
            </a:r>
            <a:r>
              <a:rPr sz="2600" spc="307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nasal</a:t>
            </a:r>
            <a:r>
              <a:rPr sz="2600" spc="324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cannula</a:t>
            </a:r>
            <a:r>
              <a:rPr sz="2600" spc="316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to</a:t>
            </a:r>
            <a:r>
              <a:rPr sz="2600" spc="3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titrate</a:t>
            </a:r>
            <a:r>
              <a:rPr sz="2600" spc="307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307" dirty="0">
                <a:latin typeface="Calibri"/>
                <a:cs typeface="Calibri"/>
              </a:rPr>
              <a:t> </a:t>
            </a:r>
            <a:r>
              <a:rPr sz="2600" spc="-9" dirty="0">
                <a:latin typeface="Calibri"/>
                <a:cs typeface="Calibri"/>
              </a:rPr>
              <a:t>necessary </a:t>
            </a:r>
            <a:r>
              <a:rPr sz="2600" dirty="0">
                <a:latin typeface="Calibri"/>
                <a:cs typeface="Calibri"/>
              </a:rPr>
              <a:t>flow</a:t>
            </a:r>
            <a:r>
              <a:rPr sz="2600" spc="2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during</a:t>
            </a:r>
            <a:r>
              <a:rPr sz="2600" spc="206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201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flight,</a:t>
            </a:r>
            <a:r>
              <a:rPr sz="2600" spc="2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starting</a:t>
            </a:r>
            <a:r>
              <a:rPr sz="2600" spc="201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with</a:t>
            </a:r>
            <a:r>
              <a:rPr sz="2600" spc="2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201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flow</a:t>
            </a:r>
            <a:r>
              <a:rPr sz="2600" spc="2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206" dirty="0">
                <a:latin typeface="Calibri"/>
                <a:cs typeface="Calibri"/>
              </a:rPr>
              <a:t> </a:t>
            </a:r>
            <a:r>
              <a:rPr sz="2600" spc="-44" dirty="0">
                <a:latin typeface="Calibri"/>
                <a:cs typeface="Calibri"/>
              </a:rPr>
              <a:t>2 </a:t>
            </a:r>
            <a:r>
              <a:rPr sz="2600" spc="-9" dirty="0">
                <a:latin typeface="Calibri"/>
                <a:cs typeface="Calibri"/>
              </a:rPr>
              <a:t>l/min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04605" y="3587395"/>
            <a:ext cx="2817046" cy="717203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11132" marR="4453">
              <a:lnSpc>
                <a:spcPct val="138800"/>
              </a:lnSpc>
              <a:spcBef>
                <a:spcPts val="88"/>
              </a:spcBef>
              <a:tabLst>
                <a:tab pos="1629102" algn="l"/>
                <a:tab pos="2022603" algn="l"/>
                <a:tab pos="2473430" algn="l"/>
              </a:tabLst>
            </a:pPr>
            <a:r>
              <a:rPr sz="1100" dirty="0">
                <a:latin typeface="Calibri"/>
                <a:cs typeface="Calibri"/>
              </a:rPr>
              <a:t>Mohr</a:t>
            </a:r>
            <a:r>
              <a:rPr sz="1100" spc="-13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LC</a:t>
            </a:r>
            <a:r>
              <a:rPr sz="1100" spc="-13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</a:t>
            </a:r>
            <a:r>
              <a:rPr sz="1100" spc="-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al,</a:t>
            </a:r>
            <a:r>
              <a:rPr sz="1100" spc="-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Am</a:t>
            </a:r>
            <a:r>
              <a:rPr sz="1100" spc="-18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</a:t>
            </a:r>
            <a:r>
              <a:rPr sz="1100" spc="-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Sci</a:t>
            </a:r>
            <a:r>
              <a:rPr sz="1100" spc="-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2008;</a:t>
            </a:r>
            <a:r>
              <a:rPr sz="1100" spc="259" dirty="0">
                <a:latin typeface="Calibri"/>
                <a:cs typeface="Calibri"/>
              </a:rPr>
              <a:t> </a:t>
            </a:r>
            <a:r>
              <a:rPr sz="1100" spc="-18" dirty="0">
                <a:latin typeface="Calibri"/>
                <a:cs typeface="Calibri"/>
              </a:rPr>
              <a:t>335:</a:t>
            </a:r>
            <a:r>
              <a:rPr sz="1100" dirty="0">
                <a:latin typeface="Calibri"/>
                <a:cs typeface="Calibri"/>
              </a:rPr>
              <a:t>	</a:t>
            </a:r>
            <a:r>
              <a:rPr sz="1100" spc="-9" dirty="0">
                <a:latin typeface="Calibri"/>
                <a:cs typeface="Calibri"/>
              </a:rPr>
              <a:t>71–79. </a:t>
            </a:r>
            <a:r>
              <a:rPr sz="1100" dirty="0">
                <a:latin typeface="Calibri"/>
                <a:cs typeface="Calibri"/>
              </a:rPr>
              <a:t>Dine</a:t>
            </a:r>
            <a:r>
              <a:rPr sz="1100" spc="-18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CJ</a:t>
            </a:r>
            <a:r>
              <a:rPr sz="1100" spc="-22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</a:t>
            </a:r>
            <a:r>
              <a:rPr sz="1100" spc="-13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al,</a:t>
            </a:r>
            <a:r>
              <a:rPr sz="1100" spc="-13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Chest</a:t>
            </a:r>
            <a:r>
              <a:rPr sz="1100" spc="-13" dirty="0">
                <a:latin typeface="Calibri"/>
                <a:cs typeface="Calibri"/>
              </a:rPr>
              <a:t> </a:t>
            </a:r>
            <a:r>
              <a:rPr sz="1100" spc="-9" dirty="0">
                <a:latin typeface="Calibri"/>
                <a:cs typeface="Calibri"/>
              </a:rPr>
              <a:t>2008;</a:t>
            </a:r>
            <a:r>
              <a:rPr sz="1100" dirty="0">
                <a:latin typeface="Calibri"/>
                <a:cs typeface="Calibri"/>
              </a:rPr>
              <a:t>	</a:t>
            </a:r>
            <a:r>
              <a:rPr sz="1100" spc="-18" dirty="0">
                <a:latin typeface="Calibri"/>
                <a:cs typeface="Calibri"/>
              </a:rPr>
              <a:t>133:</a:t>
            </a:r>
            <a:r>
              <a:rPr sz="1100" dirty="0">
                <a:latin typeface="Calibri"/>
                <a:cs typeface="Calibri"/>
              </a:rPr>
              <a:t>	</a:t>
            </a:r>
            <a:r>
              <a:rPr sz="1100" spc="-9" dirty="0">
                <a:latin typeface="Calibri"/>
                <a:cs typeface="Calibri"/>
              </a:rPr>
              <a:t>1002–1005.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76965" y="4115031"/>
            <a:ext cx="6657635" cy="1493054"/>
          </a:xfrm>
          <a:prstGeom prst="rect">
            <a:avLst/>
          </a:prstGeom>
        </p:spPr>
        <p:txBody>
          <a:bodyPr vert="horz" wrap="square" lIns="0" tIns="56214" rIns="0" bIns="0" rtlCol="0">
            <a:spAutoFit/>
          </a:bodyPr>
          <a:lstStyle/>
          <a:p>
            <a:pPr marL="311683" marR="4453" indent="-300552" algn="just">
              <a:lnSpc>
                <a:spcPts val="2840"/>
              </a:lnSpc>
              <a:spcBef>
                <a:spcPts val="443"/>
              </a:spcBef>
              <a:buFont typeface="Arial MT"/>
              <a:buChar char="•"/>
              <a:tabLst>
                <a:tab pos="311683" algn="l"/>
              </a:tabLst>
            </a:pPr>
            <a:r>
              <a:rPr sz="2600" dirty="0">
                <a:latin typeface="Calibri"/>
                <a:cs typeface="Calibri"/>
              </a:rPr>
              <a:t>In</a:t>
            </a:r>
            <a:r>
              <a:rPr sz="2600" spc="1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case</a:t>
            </a:r>
            <a:r>
              <a:rPr sz="2600" spc="118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114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border</a:t>
            </a:r>
            <a:r>
              <a:rPr sz="2600" spc="118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line</a:t>
            </a:r>
            <a:r>
              <a:rPr sz="2600" spc="118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results</a:t>
            </a:r>
            <a:r>
              <a:rPr sz="2600" spc="118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it</a:t>
            </a:r>
            <a:r>
              <a:rPr sz="2600" spc="1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can</a:t>
            </a:r>
            <a:r>
              <a:rPr sz="2600" spc="114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be</a:t>
            </a:r>
            <a:r>
              <a:rPr sz="2600" spc="118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useful</a:t>
            </a:r>
            <a:r>
              <a:rPr sz="2600" spc="110" dirty="0">
                <a:latin typeface="Calibri"/>
                <a:cs typeface="Calibri"/>
              </a:rPr>
              <a:t> </a:t>
            </a:r>
            <a:r>
              <a:rPr sz="2600" spc="-22" dirty="0">
                <a:latin typeface="Calibri"/>
                <a:cs typeface="Calibri"/>
              </a:rPr>
              <a:t>to </a:t>
            </a:r>
            <a:r>
              <a:rPr sz="2600" dirty="0">
                <a:latin typeface="Calibri"/>
                <a:cs typeface="Calibri"/>
              </a:rPr>
              <a:t>perform</a:t>
            </a:r>
            <a:r>
              <a:rPr sz="2600" spc="28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280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second</a:t>
            </a:r>
            <a:r>
              <a:rPr sz="2600" spc="280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test</a:t>
            </a:r>
            <a:r>
              <a:rPr sz="2600" spc="280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while</a:t>
            </a:r>
            <a:r>
              <a:rPr sz="2600" spc="574" dirty="0">
                <a:latin typeface="Calibri"/>
                <a:cs typeface="Calibri"/>
              </a:rPr>
              <a:t>  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285" dirty="0">
                <a:latin typeface="Calibri"/>
                <a:cs typeface="Calibri"/>
              </a:rPr>
              <a:t>  </a:t>
            </a:r>
            <a:r>
              <a:rPr sz="2600" spc="-9" dirty="0">
                <a:latin typeface="Calibri"/>
                <a:cs typeface="Calibri"/>
              </a:rPr>
              <a:t>patient </a:t>
            </a:r>
            <a:r>
              <a:rPr sz="2600" dirty="0">
                <a:latin typeface="Calibri"/>
                <a:cs typeface="Calibri"/>
              </a:rPr>
              <a:t>performs</a:t>
            </a:r>
            <a:r>
              <a:rPr sz="2600" spc="-57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modest</a:t>
            </a:r>
            <a:r>
              <a:rPr sz="2600" spc="-66" dirty="0">
                <a:latin typeface="Calibri"/>
                <a:cs typeface="Calibri"/>
              </a:rPr>
              <a:t> </a:t>
            </a:r>
            <a:r>
              <a:rPr sz="2600" spc="-9" dirty="0">
                <a:latin typeface="Calibri"/>
                <a:cs typeface="Calibri"/>
              </a:rPr>
              <a:t>exercise,</a:t>
            </a:r>
            <a:r>
              <a:rPr sz="2600" spc="-61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such</a:t>
            </a:r>
            <a:r>
              <a:rPr sz="2600" spc="-61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as</a:t>
            </a:r>
            <a:r>
              <a:rPr sz="2600" spc="-57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walking</a:t>
            </a:r>
            <a:r>
              <a:rPr sz="2600" spc="-61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on</a:t>
            </a:r>
            <a:r>
              <a:rPr sz="2600" spc="473" dirty="0">
                <a:latin typeface="Calibri"/>
                <a:cs typeface="Calibri"/>
              </a:rPr>
              <a:t> </a:t>
            </a:r>
            <a:r>
              <a:rPr sz="2600" spc="-44" dirty="0">
                <a:latin typeface="Calibri"/>
                <a:cs typeface="Calibri"/>
              </a:rPr>
              <a:t>a </a:t>
            </a:r>
            <a:r>
              <a:rPr sz="2600" spc="-9" dirty="0">
                <a:latin typeface="Calibri"/>
                <a:cs typeface="Calibri"/>
              </a:rPr>
              <a:t>treadmill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04604" y="5681487"/>
            <a:ext cx="3254699" cy="442128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11132">
              <a:spcBef>
                <a:spcPts val="88"/>
              </a:spcBef>
              <a:tabLst>
                <a:tab pos="1989765" algn="l"/>
                <a:tab pos="2470648" algn="l"/>
              </a:tabLst>
            </a:pPr>
            <a:r>
              <a:rPr sz="1400" dirty="0">
                <a:latin typeface="Calibri"/>
                <a:cs typeface="Calibri"/>
              </a:rPr>
              <a:t>Dine</a:t>
            </a:r>
            <a:r>
              <a:rPr sz="1400" spc="-31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CJ</a:t>
            </a:r>
            <a:r>
              <a:rPr sz="1400" spc="-22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2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al,</a:t>
            </a:r>
            <a:r>
              <a:rPr sz="1400" spc="-26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Chest</a:t>
            </a:r>
            <a:r>
              <a:rPr sz="1400" spc="-18" dirty="0">
                <a:latin typeface="Calibri"/>
                <a:cs typeface="Calibri"/>
              </a:rPr>
              <a:t> </a:t>
            </a:r>
            <a:r>
              <a:rPr sz="1400" spc="-9" dirty="0">
                <a:latin typeface="Calibri"/>
                <a:cs typeface="Calibri"/>
              </a:rPr>
              <a:t>2008;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-18" dirty="0">
                <a:latin typeface="Calibri"/>
                <a:cs typeface="Calibri"/>
              </a:rPr>
              <a:t>133: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-9" dirty="0">
                <a:latin typeface="Calibri"/>
                <a:cs typeface="Calibri"/>
              </a:rPr>
              <a:t>1002–1005.</a:t>
            </a:r>
            <a:endParaRPr sz="1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842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38200"/>
            <a:ext cx="7340598" cy="5505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964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" y="0"/>
            <a:ext cx="8305800" cy="958656"/>
          </a:xfrm>
          <a:prstGeom prst="rect">
            <a:avLst/>
          </a:prstGeom>
        </p:spPr>
        <p:txBody>
          <a:bodyPr vert="horz" wrap="square" lIns="0" tIns="248345" rIns="0" bIns="0" rtlCol="0">
            <a:spAutoFit/>
          </a:bodyPr>
          <a:lstStyle/>
          <a:p>
            <a:pPr marL="920023">
              <a:spcBef>
                <a:spcPts val="83"/>
              </a:spcBef>
            </a:pPr>
            <a:r>
              <a:rPr dirty="0"/>
              <a:t>Oxygen</a:t>
            </a:r>
            <a:r>
              <a:rPr spc="-158" dirty="0"/>
              <a:t> </a:t>
            </a:r>
            <a:r>
              <a:rPr spc="-9" dirty="0"/>
              <a:t>supplementation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76966" y="1635785"/>
            <a:ext cx="6393741" cy="4068199"/>
          </a:xfrm>
          <a:prstGeom prst="rect">
            <a:avLst/>
          </a:prstGeom>
        </p:spPr>
        <p:txBody>
          <a:bodyPr vert="horz" wrap="square" lIns="0" tIns="10575" rIns="0" bIns="0" rtlCol="0">
            <a:spAutoFit/>
          </a:bodyPr>
          <a:lstStyle/>
          <a:p>
            <a:pPr marL="311127" marR="382369" indent="-300552">
              <a:spcBef>
                <a:spcPts val="83"/>
              </a:spcBef>
              <a:buFont typeface="Arial MT"/>
              <a:buChar char="•"/>
              <a:tabLst>
                <a:tab pos="311127" algn="l"/>
              </a:tabLst>
            </a:pPr>
            <a:r>
              <a:rPr sz="2800" dirty="0">
                <a:latin typeface="Calibri"/>
                <a:cs typeface="Calibri"/>
              </a:rPr>
              <a:t>The</a:t>
            </a:r>
            <a:r>
              <a:rPr sz="2800" spc="-79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need</a:t>
            </a:r>
            <a:r>
              <a:rPr sz="2800" spc="-61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</a:t>
            </a:r>
            <a:r>
              <a:rPr sz="2800" spc="-79" dirty="0">
                <a:latin typeface="Calibri"/>
                <a:cs typeface="Calibri"/>
              </a:rPr>
              <a:t> </a:t>
            </a:r>
            <a:r>
              <a:rPr sz="2800" spc="-9" dirty="0">
                <a:latin typeface="Calibri"/>
                <a:cs typeface="Calibri"/>
              </a:rPr>
              <a:t>oxygen</a:t>
            </a:r>
            <a:r>
              <a:rPr sz="2800" spc="-61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should</a:t>
            </a:r>
            <a:r>
              <a:rPr sz="2800" spc="-48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9" dirty="0">
                <a:latin typeface="Calibri"/>
                <a:cs typeface="Calibri"/>
              </a:rPr>
              <a:t>disclosed </a:t>
            </a:r>
            <a:r>
              <a:rPr sz="2800" dirty="0">
                <a:latin typeface="Calibri"/>
                <a:cs typeface="Calibri"/>
              </a:rPr>
              <a:t>when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patient</a:t>
            </a:r>
            <a:r>
              <a:rPr sz="2800" spc="-53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books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with</a:t>
            </a:r>
            <a:r>
              <a:rPr sz="2800" spc="-57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9" dirty="0">
                <a:latin typeface="Calibri"/>
                <a:cs typeface="Calibri"/>
              </a:rPr>
              <a:t>airline</a:t>
            </a:r>
            <a:endParaRPr sz="2800" dirty="0">
              <a:latin typeface="Calibri"/>
              <a:cs typeface="Calibri"/>
            </a:endParaRPr>
          </a:p>
          <a:p>
            <a:pPr marL="311127" marR="43413" indent="-300552">
              <a:spcBef>
                <a:spcPts val="675"/>
              </a:spcBef>
              <a:buFont typeface="Arial MT"/>
              <a:buChar char="•"/>
              <a:tabLst>
                <a:tab pos="311127" algn="l"/>
              </a:tabLst>
            </a:pPr>
            <a:r>
              <a:rPr sz="2800" dirty="0">
                <a:latin typeface="Calibri"/>
                <a:cs typeface="Calibri"/>
              </a:rPr>
              <a:t>The</a:t>
            </a:r>
            <a:r>
              <a:rPr sz="2800" spc="-88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airline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medical</a:t>
            </a:r>
            <a:r>
              <a:rPr sz="2800" spc="-66" dirty="0">
                <a:latin typeface="Calibri"/>
                <a:cs typeface="Calibri"/>
              </a:rPr>
              <a:t> </a:t>
            </a:r>
            <a:r>
              <a:rPr sz="2800" spc="-9" dirty="0">
                <a:latin typeface="Calibri"/>
                <a:cs typeface="Calibri"/>
              </a:rPr>
              <a:t>department</a:t>
            </a:r>
            <a:r>
              <a:rPr sz="2800" spc="-48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will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issue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44" dirty="0">
                <a:latin typeface="Calibri"/>
                <a:cs typeface="Calibri"/>
              </a:rPr>
              <a:t>a </a:t>
            </a:r>
            <a:r>
              <a:rPr sz="2800" dirty="0">
                <a:latin typeface="Calibri"/>
                <a:cs typeface="Calibri"/>
              </a:rPr>
              <a:t>MEDIF</a:t>
            </a:r>
            <a:r>
              <a:rPr sz="2800" spc="-53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form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or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their</a:t>
            </a:r>
            <a:r>
              <a:rPr sz="2800" spc="-66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own</a:t>
            </a:r>
            <a:r>
              <a:rPr sz="2800" spc="-61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medical</a:t>
            </a:r>
            <a:r>
              <a:rPr sz="2800" spc="-61" dirty="0">
                <a:latin typeface="Calibri"/>
                <a:cs typeface="Calibri"/>
              </a:rPr>
              <a:t> </a:t>
            </a:r>
            <a:r>
              <a:rPr sz="2800" spc="-18" dirty="0">
                <a:latin typeface="Calibri"/>
                <a:cs typeface="Calibri"/>
              </a:rPr>
              <a:t>form </a:t>
            </a:r>
            <a:r>
              <a:rPr sz="2800" dirty="0">
                <a:latin typeface="Calibri"/>
                <a:cs typeface="Calibri"/>
              </a:rPr>
              <a:t>which</a:t>
            </a:r>
            <a:r>
              <a:rPr sz="2800" spc="-53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66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completed</a:t>
            </a:r>
            <a:r>
              <a:rPr sz="2800" spc="-48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by</a:t>
            </a:r>
            <a:r>
              <a:rPr sz="2800" spc="-57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both</a:t>
            </a:r>
            <a:r>
              <a:rPr sz="2800" spc="-53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9" dirty="0">
                <a:latin typeface="Calibri"/>
                <a:cs typeface="Calibri"/>
              </a:rPr>
              <a:t>patient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31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48" dirty="0">
                <a:latin typeface="Calibri"/>
                <a:cs typeface="Calibri"/>
              </a:rPr>
              <a:t> </a:t>
            </a:r>
            <a:r>
              <a:rPr lang="en-US" sz="2800" spc="-22" dirty="0" smtClean="0">
                <a:latin typeface="Calibri"/>
                <a:cs typeface="Calibri"/>
              </a:rPr>
              <a:t>Pulmonologist</a:t>
            </a:r>
            <a:endParaRPr sz="2800" dirty="0">
              <a:latin typeface="Calibri"/>
              <a:cs typeface="Calibri"/>
            </a:endParaRPr>
          </a:p>
          <a:p>
            <a:pPr marL="311683" marR="4453" indent="-300552">
              <a:spcBef>
                <a:spcPts val="675"/>
              </a:spcBef>
              <a:buFont typeface="Arial MT"/>
              <a:buChar char="•"/>
              <a:tabLst>
                <a:tab pos="311683" algn="l"/>
              </a:tabLst>
            </a:pPr>
            <a:r>
              <a:rPr sz="2800" dirty="0">
                <a:latin typeface="Calibri"/>
                <a:cs typeface="Calibri"/>
              </a:rPr>
              <a:t>The</a:t>
            </a:r>
            <a:r>
              <a:rPr sz="2800" spc="-83" dirty="0">
                <a:latin typeface="Calibri"/>
                <a:cs typeface="Calibri"/>
              </a:rPr>
              <a:t> </a:t>
            </a:r>
            <a:r>
              <a:rPr sz="2800" spc="-18" dirty="0">
                <a:latin typeface="Calibri"/>
                <a:cs typeface="Calibri"/>
              </a:rPr>
              <a:t>airline’s</a:t>
            </a:r>
            <a:r>
              <a:rPr sz="2800" spc="-66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Medical</a:t>
            </a:r>
            <a:r>
              <a:rPr sz="2800" spc="-61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Officer</a:t>
            </a:r>
            <a:r>
              <a:rPr sz="2800" spc="-79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then</a:t>
            </a:r>
            <a:r>
              <a:rPr sz="2800" spc="-66" dirty="0">
                <a:latin typeface="Calibri"/>
                <a:cs typeface="Calibri"/>
              </a:rPr>
              <a:t> </a:t>
            </a:r>
            <a:r>
              <a:rPr sz="2800" spc="-9" dirty="0">
                <a:latin typeface="Calibri"/>
                <a:cs typeface="Calibri"/>
              </a:rPr>
              <a:t>evaluates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9" dirty="0">
                <a:latin typeface="Calibri"/>
                <a:cs typeface="Calibri"/>
              </a:rPr>
              <a:t>patient’s</a:t>
            </a:r>
            <a:r>
              <a:rPr sz="2800" spc="-79" dirty="0">
                <a:latin typeface="Calibri"/>
                <a:cs typeface="Calibri"/>
              </a:rPr>
              <a:t> </a:t>
            </a:r>
            <a:r>
              <a:rPr sz="2800" spc="-18" dirty="0">
                <a:latin typeface="Calibri"/>
                <a:cs typeface="Calibri"/>
              </a:rPr>
              <a:t>needs</a:t>
            </a: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555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38106"/>
            <a:ext cx="5637312" cy="5176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126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497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8187"/>
            <a:ext cx="3826476" cy="6741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02675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"/>
            <a:ext cx="7315200" cy="6383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5992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04800"/>
            <a:ext cx="2115397" cy="347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5029200"/>
            <a:ext cx="922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Thus by conducting air travel fitness assessments we can help ensure the safety of our</a:t>
            </a:r>
          </a:p>
          <a:p>
            <a:r>
              <a:rPr lang="en-US" dirty="0"/>
              <a:t>p</a:t>
            </a:r>
            <a:r>
              <a:rPr lang="en-US" dirty="0" smtClean="0"/>
              <a:t>atients with respiratory diseases during their air travel and guide them to take optimal precautions for happy landing.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8063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35112"/>
            <a:ext cx="9437515" cy="689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239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4138</TotalTime>
  <Words>2427</Words>
  <Application>Microsoft Office PowerPoint</Application>
  <PresentationFormat>On-screen Show (4:3)</PresentationFormat>
  <Paragraphs>298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Slipstream</vt:lpstr>
      <vt:lpstr>PowerPoint Presentation</vt:lpstr>
      <vt:lpstr>In flight medical emergencies, fourth leading cause is Respiratory.</vt:lpstr>
      <vt:lpstr>Airlines are increasingly scrutinizing sick patents on board especially patents with Oxygen requirement  </vt:lpstr>
      <vt:lpstr>Flight is a Stress</vt:lpstr>
      <vt:lpstr>Flight Environment</vt:lpstr>
      <vt:lpstr>Flight Environment :The effects </vt:lpstr>
      <vt:lpstr>Flight Environment :The effects</vt:lpstr>
      <vt:lpstr>Absolute contraindications to air travel</vt:lpstr>
      <vt:lpstr>Respiratory disorders presenting a possible risk for potential air travelers</vt:lpstr>
      <vt:lpstr>ASTHMA </vt:lpstr>
      <vt:lpstr>ASTHMA</vt:lpstr>
      <vt:lpstr>C O P D</vt:lpstr>
      <vt:lpstr>C O P D</vt:lpstr>
      <vt:lpstr>Pneumothorax </vt:lpstr>
      <vt:lpstr>Pneumothorax </vt:lpstr>
      <vt:lpstr>Bronchogenic Cyst</vt:lpstr>
      <vt:lpstr>Restrictive Pulmonary Diseases</vt:lpstr>
      <vt:lpstr>Restrictive Pulmonary Diseases</vt:lpstr>
      <vt:lpstr>Obstructive Sleep Apnoea Syndrome</vt:lpstr>
      <vt:lpstr>Pulmonary Hypertension</vt:lpstr>
      <vt:lpstr>Patients on LTOT</vt:lpstr>
      <vt:lpstr>Ventilator dependent patients</vt:lpstr>
      <vt:lpstr>DVT &amp; PTE</vt:lpstr>
      <vt:lpstr>DVT &amp; PTE</vt:lpstr>
      <vt:lpstr>DVT &amp; PTE</vt:lpstr>
      <vt:lpstr>DVT &amp; PTE</vt:lpstr>
      <vt:lpstr>Clinical assessment for Air travel</vt:lpstr>
      <vt:lpstr>Pulse oximetry</vt:lpstr>
      <vt:lpstr>6MWT</vt:lpstr>
      <vt:lpstr>Hypoxia Altitude Simulation Test</vt:lpstr>
      <vt:lpstr>PowerPoint Presentation</vt:lpstr>
      <vt:lpstr>PowerPoint Presentation</vt:lpstr>
      <vt:lpstr>PowerPoint Presentation</vt:lpstr>
      <vt:lpstr>Oxygen supplementation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“Fit to Fly” Assessment in Patients with Pulmonary Diseases</dc:title>
  <dc:creator>Rajesh</dc:creator>
  <cp:lastModifiedBy>Rajesh</cp:lastModifiedBy>
  <cp:revision>37</cp:revision>
  <dcterms:created xsi:type="dcterms:W3CDTF">2025-02-25T17:33:29Z</dcterms:created>
  <dcterms:modified xsi:type="dcterms:W3CDTF">2025-03-01T17:25:08Z</dcterms:modified>
</cp:coreProperties>
</file>